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00"/>
    <a:srgbClr val="223B0D"/>
    <a:srgbClr val="21390D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66703-84AE-4BF8-9269-09AF2654C901}" type="datetimeFigureOut">
              <a:rPr lang="es-ES" smtClean="0"/>
              <a:pPr/>
              <a:t>20/05/2008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BDE26-C9BF-43A1-81C5-05B4FBEB56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lfredo\Documents\musica\-%20Musica%20Tribal%20Africana%20Cancion%20Y%20Tambores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lfredo\AppData\Local\Ares\My%20Shared%20Folder\carros%20de%20fuego-vangelis.mp3" TargetMode="Externa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142976" y="214290"/>
            <a:ext cx="70648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Los juegos indígenas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357298"/>
            <a:ext cx="5572164" cy="367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1928794" y="5500702"/>
            <a:ext cx="5090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El valor del juego</a:t>
            </a:r>
            <a:endParaRPr lang="es-ES" sz="5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- Musica Tribal Africana Cancion Y Tambor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r>
              <a:rPr lang="es-ES" sz="1400" b="1" dirty="0" smtClean="0"/>
              <a:t/>
            </a:r>
            <a:br>
              <a:rPr lang="es-ES" sz="1400" b="1" dirty="0" smtClean="0"/>
            </a:br>
            <a:endParaRPr lang="es-ES" sz="1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728" y="285728"/>
            <a:ext cx="6043626" cy="1114420"/>
          </a:xfrm>
        </p:spPr>
        <p:txBody>
          <a:bodyPr>
            <a:noAutofit/>
          </a:bodyPr>
          <a:lstStyle/>
          <a:p>
            <a:pPr algn="ctr"/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“Millares de indios que representan a muchas etnias muestran sus danzas rituales, su artesanía y sus juegos autóctonos”</a:t>
            </a: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b="1" dirty="0" smtClean="0"/>
              <a:t> </a:t>
            </a:r>
            <a:r>
              <a:rPr lang="es-ES" sz="1800" dirty="0" smtClean="0"/>
              <a:t/>
            </a:r>
            <a:br>
              <a:rPr lang="es-ES" sz="1800" dirty="0" smtClean="0"/>
            </a:br>
            <a:endParaRPr lang="es-ES" sz="1800" dirty="0"/>
          </a:p>
        </p:txBody>
      </p:sp>
      <p:sp>
        <p:nvSpPr>
          <p:cNvPr id="4" name="3 Rectángulo"/>
          <p:cNvSpPr/>
          <p:nvPr/>
        </p:nvSpPr>
        <p:spPr>
          <a:xfrm>
            <a:off x="1594453" y="3357560"/>
            <a:ext cx="5486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428736"/>
            <a:ext cx="2714644" cy="402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71538" y="5786454"/>
            <a:ext cx="67866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HelveticaNeue-BoldExt"/>
              </a:rPr>
              <a:t>“Los primeros datos</a:t>
            </a:r>
            <a:r>
              <a:rPr lang="es-ES" sz="20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HelveticaNeue-BoldExt"/>
              </a:rPr>
              <a:t>de los </a:t>
            </a: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HelveticaNeue-BoldExt"/>
              </a:rPr>
              <a:t>Juegos tienen sus </a:t>
            </a:r>
            <a:r>
              <a:rPr lang="es-ES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HelveticaNeue-BoldExt"/>
              </a:rPr>
              <a:t>orígenes en</a:t>
            </a: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HelveticaNeue-BoldExt"/>
              </a:rPr>
              <a:t> </a:t>
            </a: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HelveticaNeue-BoldExt"/>
              </a:rPr>
              <a:t>misioneros</a:t>
            </a:r>
            <a:r>
              <a:rPr lang="es-ES" sz="20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HelveticaNeue-BoldExt"/>
              </a:rPr>
              <a:t>y cronistas europeos”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000" b="1" dirty="0" smtClean="0"/>
              <a:t/>
            </a:r>
            <a:br>
              <a:rPr lang="es-ES" sz="2000" b="1" dirty="0" smtClean="0"/>
            </a:br>
            <a:r>
              <a:rPr lang="es-ES" sz="2000" b="1" dirty="0" smtClean="0"/>
              <a:t/>
            </a:r>
            <a:br>
              <a:rPr lang="es-ES" sz="2000" b="1" dirty="0" smtClean="0"/>
            </a:br>
            <a:r>
              <a:rPr lang="es-ES" sz="2000" b="1" dirty="0" smtClean="0"/>
              <a:t/>
            </a:r>
            <a:br>
              <a:rPr lang="es-ES" sz="2000" b="1" dirty="0" smtClean="0"/>
            </a:br>
            <a:r>
              <a:rPr lang="es-ES" sz="2000" b="1" dirty="0" smtClean="0"/>
              <a:t/>
            </a:r>
            <a:br>
              <a:rPr lang="es-ES" sz="2000" b="1" dirty="0" smtClean="0"/>
            </a:br>
            <a:r>
              <a:rPr lang="es-ES" sz="3100" b="1" dirty="0" smtClean="0">
                <a:solidFill>
                  <a:srgbClr val="FF0000"/>
                </a:solidFill>
              </a:rPr>
              <a:t>“Los Juegos de los Pueblos Indígenas son</a:t>
            </a:r>
            <a:r>
              <a:rPr lang="es-ES" sz="3100" dirty="0" smtClean="0">
                <a:solidFill>
                  <a:srgbClr val="FF0000"/>
                </a:solidFill>
              </a:rPr>
              <a:t/>
            </a:r>
            <a:br>
              <a:rPr lang="es-ES" sz="3100" dirty="0" smtClean="0">
                <a:solidFill>
                  <a:srgbClr val="FF0000"/>
                </a:solidFill>
              </a:rPr>
            </a:br>
            <a:r>
              <a:rPr lang="es-ES" sz="3100" b="1" dirty="0" smtClean="0">
                <a:solidFill>
                  <a:srgbClr val="FF0000"/>
                </a:solidFill>
              </a:rPr>
              <a:t>de ámbito nacional y se iniciaron en 1996 en Brasil.</a:t>
            </a:r>
            <a:r>
              <a:rPr lang="es-ES" sz="3100" dirty="0" smtClean="0">
                <a:solidFill>
                  <a:srgbClr val="FF0000"/>
                </a:solidFill>
              </a:rPr>
              <a:t/>
            </a:r>
            <a:br>
              <a:rPr lang="es-ES" sz="3100" dirty="0" smtClean="0">
                <a:solidFill>
                  <a:srgbClr val="FF0000"/>
                </a:solidFill>
              </a:rPr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5029214" cy="363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71472" y="5572140"/>
            <a:ext cx="76438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HelveticaNeue-BoldExt"/>
              </a:rPr>
              <a:t>Desde</a:t>
            </a:r>
            <a:r>
              <a:rPr lang="es-ES" sz="2800" dirty="0" smtClean="0">
                <a:solidFill>
                  <a:srgbClr val="FF0000"/>
                </a:solidFill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HelveticaNeue-BoldExt"/>
              </a:rPr>
              <a:t>entonces se realizan</a:t>
            </a:r>
            <a:r>
              <a:rPr lang="es-ES" sz="2800" dirty="0" smtClean="0">
                <a:solidFill>
                  <a:srgbClr val="FF0000"/>
                </a:solidFill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HelveticaNeue-BoldExt"/>
              </a:rPr>
              <a:t>anualmente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HelveticaNeue-BoldExt"/>
              </a:rPr>
              <a:t>en varias</a:t>
            </a:r>
            <a:r>
              <a:rPr lang="es-ES" sz="2800" dirty="0" smtClean="0">
                <a:solidFill>
                  <a:srgbClr val="FF0000"/>
                </a:solidFill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HelveticaNeue-BoldExt"/>
              </a:rPr>
              <a:t>ciudades del país”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673497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>
                <a:solidFill>
                  <a:srgbClr val="FF0000"/>
                </a:solidFill>
              </a:rPr>
              <a:t>“Las modalidades deportivas incluidas en estos eventos son:</a:t>
            </a:r>
            <a:r>
              <a:rPr lang="es-ES" sz="3200" dirty="0" smtClean="0">
                <a:solidFill>
                  <a:srgbClr val="FF0000"/>
                </a:solidFill>
              </a:rPr>
              <a:t/>
            </a:r>
            <a:br>
              <a:rPr lang="es-ES" sz="3200" dirty="0" smtClean="0">
                <a:solidFill>
                  <a:srgbClr val="FF0000"/>
                </a:solidFill>
              </a:rPr>
            </a:br>
            <a:endParaRPr lang="es-ES" sz="32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3328982" cy="454344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</a:rPr>
              <a:t> Tiro con arco</a:t>
            </a:r>
            <a:endParaRPr lang="es-ES" sz="2800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</a:rPr>
              <a:t> atletismo</a:t>
            </a:r>
            <a:endParaRPr lang="es-ES" sz="2800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</a:rPr>
              <a:t>canoa </a:t>
            </a:r>
            <a:endParaRPr lang="es-ES" sz="2800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</a:rPr>
              <a:t>Fútbol</a:t>
            </a:r>
            <a:endParaRPr lang="es-ES" sz="2800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0099"/>
                </a:solidFill>
              </a:rPr>
              <a:t>natación</a:t>
            </a:r>
            <a:endParaRPr lang="es-ES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0099"/>
                </a:solidFill>
              </a:rPr>
              <a:t>cerbatana </a:t>
            </a:r>
            <a:endParaRPr lang="es-ES" dirty="0" smtClean="0">
              <a:solidFill>
                <a:srgbClr val="000099"/>
              </a:solidFill>
            </a:endParaRPr>
          </a:p>
          <a:p>
            <a:endParaRPr lang="es-ES" dirty="0">
              <a:solidFill>
                <a:srgbClr val="000099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43438" y="2071678"/>
            <a:ext cx="414340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" sz="2800" b="1" dirty="0" err="1" smtClean="0">
                <a:solidFill>
                  <a:srgbClr val="000099"/>
                </a:solidFill>
                <a:latin typeface="Arial" pitchFamily="34" charset="0"/>
                <a:ea typeface="Calibri" pitchFamily="34" charset="0"/>
                <a:cs typeface="HelveticaNeue-BoldExt" charset="0"/>
              </a:rPr>
              <a:t>rokra</a:t>
            </a:r>
            <a:r>
              <a:rPr lang="es-ES" sz="2800" b="1" dirty="0" smtClean="0">
                <a:solidFill>
                  <a:srgbClr val="000099"/>
                </a:solidFill>
                <a:latin typeface="Arial" pitchFamily="34" charset="0"/>
                <a:ea typeface="Calibri" pitchFamily="34" charset="0"/>
                <a:cs typeface="HelveticaNeue-BoldExt" charset="0"/>
              </a:rPr>
              <a:t> </a:t>
            </a:r>
            <a:endParaRPr lang="es-ES" sz="28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  <a:latin typeface="Arial" pitchFamily="34" charset="0"/>
                <a:ea typeface="Calibri" pitchFamily="34" charset="0"/>
                <a:cs typeface="HelveticaNeue-BoldExt" charset="0"/>
              </a:rPr>
              <a:t>soga tira </a:t>
            </a:r>
            <a:endParaRPr lang="es-ES" sz="28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  <a:latin typeface="Arial" pitchFamily="34" charset="0"/>
                <a:ea typeface="Calibri" pitchFamily="34" charset="0"/>
                <a:cs typeface="HelveticaNeue-BoldExt" charset="0"/>
              </a:rPr>
              <a:t> carrera con tronco</a:t>
            </a:r>
            <a:r>
              <a:rPr lang="es-ES" sz="2400" b="1" dirty="0" smtClean="0">
                <a:solidFill>
                  <a:srgbClr val="000099"/>
                </a:solidFill>
                <a:latin typeface="Arial" pitchFamily="34" charset="0"/>
                <a:ea typeface="Calibri" pitchFamily="34" charset="0"/>
                <a:cs typeface="HelveticaNeue-BoldExt" charset="0"/>
              </a:rPr>
              <a:t>.</a:t>
            </a:r>
            <a:endParaRPr lang="es-ES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lanzamiento de  lanza</a:t>
            </a:r>
            <a:r>
              <a:rPr lang="es-ES" sz="2800" b="1" dirty="0" smtClean="0">
                <a:solidFill>
                  <a:srgbClr val="000099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000099"/>
                </a:solidFill>
              </a:rPr>
              <a:t>lucha  </a:t>
            </a:r>
            <a:r>
              <a:rPr lang="es-ES" sz="2800" b="1" dirty="0" err="1" smtClean="0">
                <a:solidFill>
                  <a:srgbClr val="000099"/>
                </a:solidFill>
              </a:rPr>
              <a:t>xikunahity</a:t>
            </a:r>
            <a:endParaRPr lang="es-ES" sz="2800" dirty="0" smtClean="0">
              <a:solidFill>
                <a:srgbClr val="000099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s-ES" sz="2800" b="1" dirty="0" smtClean="0">
              <a:solidFill>
                <a:srgbClr val="000099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63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7429552" cy="714356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Y AHORA VIENE LO MEJOR: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642918"/>
            <a:ext cx="8615394" cy="1928826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es-ES" sz="8000" dirty="0" smtClean="0">
                <a:solidFill>
                  <a:srgbClr val="21390D"/>
                </a:solidFill>
                <a:latin typeface="Comic Sans MS" pitchFamily="66" charset="0"/>
              </a:rPr>
              <a:t>Los juegos se practican en periodos y espacios determinados, con unas reglas establecidas previamente</a:t>
            </a:r>
            <a:r>
              <a:rPr lang="es-ES" sz="8000" dirty="0" smtClean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es-ES" sz="9600" dirty="0" smtClean="0">
                <a:solidFill>
                  <a:srgbClr val="FF0000"/>
                </a:solidFill>
                <a:latin typeface="Comic Sans MS" pitchFamily="66" charset="0"/>
              </a:rPr>
              <a:t>no hay límite de edad ni existen necesariamente ganadores y perdedores y no suelen repartir premios, excepto el prestigio de la participación o el éxito.</a:t>
            </a:r>
          </a:p>
          <a:p>
            <a:pPr algn="ctr"/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500438"/>
            <a:ext cx="5002831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500198"/>
          </a:xfrm>
        </p:spPr>
        <p:txBody>
          <a:bodyPr>
            <a:no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Aproximadamente 1.000 indios americanos de 40 etnias distintas participaron el pasado año en los IX Juegos Indígenas que se celebraron entre el 25 de noviembre y el 1 de diciembre en la ciudad brasileña de </a:t>
            </a:r>
            <a:r>
              <a:rPr lang="es-ES" sz="2800" dirty="0" err="1" smtClean="0">
                <a:solidFill>
                  <a:srgbClr val="FF0000"/>
                </a:solidFill>
              </a:rPr>
              <a:t>Olinda</a:t>
            </a: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500306"/>
            <a:ext cx="48768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2143108" y="60007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 smtClean="0">
                <a:solidFill>
                  <a:srgbClr val="21390D"/>
                </a:solidFill>
                <a:latin typeface="Comic Sans MS" pitchFamily="66" charset="0"/>
              </a:rPr>
              <a:t>La tribu </a:t>
            </a:r>
            <a:r>
              <a:rPr lang="es-ES" sz="2400" dirty="0" err="1" smtClean="0">
                <a:solidFill>
                  <a:srgbClr val="21390D"/>
                </a:solidFill>
                <a:latin typeface="Comic Sans MS" pitchFamily="66" charset="0"/>
              </a:rPr>
              <a:t>Kuikuro</a:t>
            </a:r>
            <a:r>
              <a:rPr lang="es-ES" sz="2400" dirty="0" smtClean="0">
                <a:solidFill>
                  <a:srgbClr val="21390D"/>
                </a:solidFill>
                <a:latin typeface="Comic Sans MS" pitchFamily="66" charset="0"/>
              </a:rPr>
              <a:t>, durante la ceremonia de </a:t>
            </a:r>
            <a:r>
              <a:rPr lang="es-ES" sz="2400" dirty="0" err="1" smtClean="0">
                <a:solidFill>
                  <a:srgbClr val="21390D"/>
                </a:solidFill>
                <a:latin typeface="Comic Sans MS" pitchFamily="66" charset="0"/>
              </a:rPr>
              <a:t>inaguración</a:t>
            </a:r>
            <a:r>
              <a:rPr lang="es-ES" sz="2400" dirty="0" smtClean="0">
                <a:solidFill>
                  <a:srgbClr val="21390D"/>
                </a:solidFill>
                <a:latin typeface="Comic Sans MS" pitchFamily="66" charset="0"/>
              </a:rPr>
              <a:t>.</a:t>
            </a:r>
            <a:endParaRPr lang="es-ES" sz="2400" dirty="0">
              <a:solidFill>
                <a:srgbClr val="21390D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Comic Sans MS" pitchFamily="66" charset="0"/>
              </a:rPr>
              <a:t>Aquí tienes a deportistas indios practicando lucha</a:t>
            </a:r>
            <a:endParaRPr lang="es-E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096294"/>
            <a:ext cx="48768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rgbClr val="FF0000"/>
                </a:solidFill>
                <a:latin typeface="Comic Sans MS" pitchFamily="66" charset="0"/>
              </a:rPr>
              <a:t>Aquí se preparan para tiro con arco</a:t>
            </a:r>
            <a:endParaRPr lang="es-E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466479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285992"/>
            <a:ext cx="325371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rgbClr val="FF0000"/>
                </a:solidFill>
              </a:rPr>
              <a:t>También juegan al soga-tira</a:t>
            </a:r>
            <a:endParaRPr lang="es-ES" sz="40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427385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928802"/>
            <a:ext cx="416031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214942" y="128586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rgbClr val="006600"/>
                </a:solidFill>
                <a:latin typeface="Comic Sans MS" pitchFamily="66" charset="0"/>
              </a:rPr>
              <a:t>NIÑOS…</a:t>
            </a:r>
            <a:endParaRPr lang="es-ES" sz="36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1472" y="471488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21390D"/>
                </a:solidFill>
                <a:latin typeface="Comic Sans MS" pitchFamily="66" charset="0"/>
              </a:rPr>
              <a:t>… Y MAYORES</a:t>
            </a:r>
            <a:endParaRPr lang="es-ES" sz="3200" dirty="0">
              <a:solidFill>
                <a:srgbClr val="21390D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1428728" y="2357430"/>
            <a:ext cx="5857916" cy="15716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2800" dirty="0" smtClean="0">
                <a:solidFill>
                  <a:srgbClr val="223B0D"/>
                </a:solidFill>
              </a:rPr>
              <a:t>   Los </a:t>
            </a:r>
            <a:r>
              <a:rPr lang="es-ES" sz="2800" b="1" dirty="0" smtClean="0">
                <a:solidFill>
                  <a:srgbClr val="223B0D"/>
                </a:solidFill>
              </a:rPr>
              <a:t>Juegos Olímpicos</a:t>
            </a:r>
            <a:r>
              <a:rPr lang="es-ES" sz="2800" dirty="0" smtClean="0">
                <a:solidFill>
                  <a:srgbClr val="223B0D"/>
                </a:solidFill>
              </a:rPr>
              <a:t> son eventos multideportivos en los que participan atletas de muchos países  del mundo</a:t>
            </a:r>
            <a:endParaRPr lang="es-ES" sz="2800" dirty="0">
              <a:solidFill>
                <a:srgbClr val="223B0D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500462" cy="160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1714480" y="4572008"/>
            <a:ext cx="55007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FF0000"/>
                </a:solidFill>
              </a:rPr>
              <a:t>se realiza cada cuatro años (período que es denominado </a:t>
            </a:r>
            <a:r>
              <a:rPr lang="es-ES" sz="3200" b="1" dirty="0" smtClean="0">
                <a:solidFill>
                  <a:srgbClr val="FF0000"/>
                </a:solidFill>
              </a:rPr>
              <a:t>Olimpíada</a:t>
            </a:r>
            <a:r>
              <a:rPr lang="es-ES" sz="3200" dirty="0" smtClean="0">
                <a:solidFill>
                  <a:srgbClr val="FF0000"/>
                </a:solidFill>
              </a:rPr>
              <a:t>). </a:t>
            </a:r>
            <a:endParaRPr lang="es-ES" sz="3200" dirty="0">
              <a:solidFill>
                <a:srgbClr val="FF0000"/>
              </a:solidFill>
            </a:endParaRPr>
          </a:p>
        </p:txBody>
      </p:sp>
      <p:pic>
        <p:nvPicPr>
          <p:cNvPr id="14" name="carros de fuego-vangeli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 build="p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FF0000"/>
                </a:solidFill>
              </a:rPr>
              <a:t>Actualmente Existen dos tipos de Juegos Olímpicos:</a:t>
            </a:r>
            <a:endParaRPr lang="es-ES" sz="3200" dirty="0">
              <a:solidFill>
                <a:srgbClr val="FF0000"/>
              </a:solidFill>
            </a:endParaRPr>
          </a:p>
        </p:txBody>
      </p:sp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428868"/>
            <a:ext cx="2785753" cy="416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643182"/>
            <a:ext cx="487256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15 CuadroTexto"/>
          <p:cNvSpPr txBox="1"/>
          <p:nvPr/>
        </p:nvSpPr>
        <p:spPr>
          <a:xfrm>
            <a:off x="1214414" y="1785926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  <a:latin typeface="Comic Sans MS" pitchFamily="66" charset="0"/>
              </a:rPr>
              <a:t>INVIERNO</a:t>
            </a:r>
            <a:endParaRPr lang="es-ES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857752" y="185736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C000"/>
                </a:solidFill>
                <a:latin typeface="Comic Sans MS" pitchFamily="66" charset="0"/>
              </a:rPr>
              <a:t>VERANO</a:t>
            </a:r>
            <a:endParaRPr lang="es-ES" sz="2800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400" dirty="0" smtClean="0">
                <a:solidFill>
                  <a:srgbClr val="FF0000"/>
                </a:solidFill>
              </a:rPr>
              <a:t>Los Juegos Olímpicos actuales se inspiraron en los eventos organizados por los antiguos griegos en la ciudad de Olimpia, entre los años 776 </a:t>
            </a:r>
            <a:r>
              <a:rPr lang="es-ES" sz="2400" dirty="0" err="1" smtClean="0">
                <a:solidFill>
                  <a:srgbClr val="FF0000"/>
                </a:solidFill>
              </a:rPr>
              <a:t>adC</a:t>
            </a:r>
            <a:r>
              <a:rPr lang="es-ES" sz="2400" dirty="0" smtClean="0">
                <a:solidFill>
                  <a:srgbClr val="FF0000"/>
                </a:solidFill>
              </a:rPr>
              <a:t> y el 339 </a:t>
            </a:r>
            <a:r>
              <a:rPr lang="es-ES" sz="2400" dirty="0" err="1" smtClean="0">
                <a:solidFill>
                  <a:srgbClr val="FF0000"/>
                </a:solidFill>
              </a:rPr>
              <a:t>dC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endParaRPr lang="es-ES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785926"/>
            <a:ext cx="415833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428728" y="5072074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21390D"/>
                </a:solidFill>
              </a:rPr>
              <a:t>En instalaciones como estas practicaban carreras a pie, lucha, </a:t>
            </a:r>
            <a:r>
              <a:rPr lang="es-ES" sz="2400" dirty="0" err="1" smtClean="0">
                <a:solidFill>
                  <a:srgbClr val="21390D"/>
                </a:solidFill>
              </a:rPr>
              <a:t>pankration</a:t>
            </a:r>
            <a:r>
              <a:rPr lang="es-ES" sz="2400" dirty="0" smtClean="0">
                <a:solidFill>
                  <a:srgbClr val="21390D"/>
                </a:solidFill>
              </a:rPr>
              <a:t>, carreras de carros, competiciones artísticas o </a:t>
            </a:r>
            <a:r>
              <a:rPr lang="es-ES" sz="2400" dirty="0" err="1" smtClean="0">
                <a:solidFill>
                  <a:srgbClr val="21390D"/>
                </a:solidFill>
              </a:rPr>
              <a:t>pentatlon</a:t>
            </a:r>
            <a:r>
              <a:rPr lang="es-ES" sz="2400" dirty="0" smtClean="0">
                <a:solidFill>
                  <a:srgbClr val="21390D"/>
                </a:solidFill>
              </a:rPr>
              <a:t>.</a:t>
            </a:r>
            <a:endParaRPr lang="es-ES" sz="2400" dirty="0">
              <a:solidFill>
                <a:srgbClr val="2139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Los Juegos modernos se celebran por primera vez en Atenas en 1896 impulsados por Pierre de </a:t>
            </a:r>
            <a:r>
              <a:rPr lang="es-ES" sz="2800" dirty="0" err="1" smtClean="0">
                <a:solidFill>
                  <a:srgbClr val="FF0000"/>
                </a:solidFill>
              </a:rPr>
              <a:t>Coubertain</a:t>
            </a: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714488"/>
            <a:ext cx="2071702" cy="209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571604" y="4143380"/>
            <a:ext cx="5786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21390D"/>
                </a:solidFill>
              </a:rPr>
              <a:t>A partir de aquí se decide celebrarlos cada cuatro años en una ciudad diferente</a:t>
            </a:r>
            <a:endParaRPr lang="es-ES" sz="2400" dirty="0">
              <a:solidFill>
                <a:srgbClr val="21390D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214414" y="5429264"/>
            <a:ext cx="6643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0000"/>
                </a:solidFill>
              </a:rPr>
              <a:t>las únicas excepciones son las ediciones de 1916, 1940 y 1944, debido al estallido de la Primera y Segunda Guerra Mundial.</a:t>
            </a:r>
            <a:endParaRPr lang="es-E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394789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4071934" y="857232"/>
            <a:ext cx="5072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21390D"/>
                </a:solidFill>
              </a:rPr>
              <a:t>Los aros olímpicos es uno de los símbolos más conocidos del mundo</a:t>
            </a:r>
            <a:endParaRPr lang="es-ES" sz="2800" dirty="0">
              <a:solidFill>
                <a:srgbClr val="21390D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214414" y="4500570"/>
            <a:ext cx="68580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FF0000"/>
                </a:solidFill>
              </a:rPr>
              <a:t>No pertenecen a ningún país, cultura o creencia en concreto. Representan la unión de todos los pueblos del planeta a través del deporte.</a:t>
            </a:r>
            <a:endParaRPr lang="es-E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8992" y="500042"/>
            <a:ext cx="5257808" cy="917596"/>
          </a:xfrm>
        </p:spPr>
        <p:txBody>
          <a:bodyPr>
            <a:no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La antorcha olímpica es otro símbolo de las olimpiadas.</a:t>
            </a: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7"/>
            <a:ext cx="280718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3786182" y="2071678"/>
            <a:ext cx="4500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21390D"/>
                </a:solidFill>
              </a:rPr>
              <a:t>La llama olímpica viaja por todo el mundo para </a:t>
            </a:r>
            <a:r>
              <a:rPr lang="es-ES" sz="2800" dirty="0" err="1" smtClean="0">
                <a:solidFill>
                  <a:srgbClr val="21390D"/>
                </a:solidFill>
              </a:rPr>
              <a:t>encencer</a:t>
            </a:r>
            <a:r>
              <a:rPr lang="es-ES" sz="2800" dirty="0" smtClean="0">
                <a:solidFill>
                  <a:srgbClr val="21390D"/>
                </a:solidFill>
              </a:rPr>
              <a:t> la antorcha en el pebetero el día de la inauguración de los juegos</a:t>
            </a:r>
            <a:endParaRPr lang="es-ES" sz="2800" dirty="0">
              <a:solidFill>
                <a:srgbClr val="21390D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572008"/>
            <a:ext cx="2071702" cy="21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21390D"/>
                </a:solidFill>
              </a:rPr>
              <a:t>En 1992 se celebraron los Juegos en Barcelona</a:t>
            </a:r>
            <a:endParaRPr lang="es-ES" sz="3200" dirty="0">
              <a:solidFill>
                <a:srgbClr val="21390D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500174"/>
            <a:ext cx="39290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1357290" y="5715016"/>
            <a:ext cx="6072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0000"/>
                </a:solidFill>
              </a:rPr>
              <a:t>Esta era la mascota  de los Juegos, diseñada por Javier Mariscal.</a:t>
            </a:r>
            <a:endParaRPr lang="es-E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85728"/>
            <a:ext cx="2095510" cy="2799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714480" y="3286124"/>
            <a:ext cx="585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0000"/>
                </a:solidFill>
              </a:rPr>
              <a:t>Este verano se celebran los Juegos Olímpicos en Pekín (China).</a:t>
            </a:r>
            <a:endParaRPr lang="es-ES" sz="24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4867" y="4286256"/>
            <a:ext cx="4134868" cy="208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0" y="464344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 smtClean="0">
                <a:solidFill>
                  <a:srgbClr val="21390D"/>
                </a:solidFill>
              </a:rPr>
              <a:t>El </a:t>
            </a:r>
            <a:r>
              <a:rPr lang="es-ES" sz="2400" dirty="0" smtClean="0">
                <a:solidFill>
                  <a:srgbClr val="FF0000"/>
                </a:solidFill>
              </a:rPr>
              <a:t>pez </a:t>
            </a:r>
            <a:r>
              <a:rPr lang="es-ES" sz="2400" dirty="0" err="1" smtClean="0">
                <a:solidFill>
                  <a:srgbClr val="FF0000"/>
                </a:solidFill>
              </a:rPr>
              <a:t>Beibei</a:t>
            </a:r>
            <a:r>
              <a:rPr lang="es-ES" sz="2400" dirty="0" smtClean="0">
                <a:solidFill>
                  <a:srgbClr val="21390D"/>
                </a:solidFill>
              </a:rPr>
              <a:t>, el </a:t>
            </a:r>
            <a:r>
              <a:rPr lang="es-ES" sz="2400" dirty="0" smtClean="0">
                <a:solidFill>
                  <a:srgbClr val="FF0000"/>
                </a:solidFill>
              </a:rPr>
              <a:t>oso panda </a:t>
            </a:r>
            <a:r>
              <a:rPr lang="es-ES" sz="2400" dirty="0" err="1" smtClean="0">
                <a:solidFill>
                  <a:srgbClr val="FF0000"/>
                </a:solidFill>
              </a:rPr>
              <a:t>Jingjing</a:t>
            </a:r>
            <a:r>
              <a:rPr lang="es-ES" sz="2400" dirty="0" smtClean="0">
                <a:solidFill>
                  <a:srgbClr val="21390D"/>
                </a:solidFill>
              </a:rPr>
              <a:t>, </a:t>
            </a:r>
            <a:r>
              <a:rPr lang="es-ES" sz="2400" dirty="0" smtClean="0">
                <a:solidFill>
                  <a:srgbClr val="FF0000"/>
                </a:solidFill>
              </a:rPr>
              <a:t>la antorcha </a:t>
            </a:r>
            <a:r>
              <a:rPr lang="es-ES" sz="2400" dirty="0" err="1" smtClean="0">
                <a:solidFill>
                  <a:srgbClr val="FF0000"/>
                </a:solidFill>
              </a:rPr>
              <a:t>Huanhuan</a:t>
            </a:r>
            <a:r>
              <a:rPr lang="es-ES" sz="2400" dirty="0" smtClean="0">
                <a:solidFill>
                  <a:srgbClr val="21390D"/>
                </a:solidFill>
              </a:rPr>
              <a:t>, el </a:t>
            </a:r>
            <a:r>
              <a:rPr lang="es-ES" sz="2400" dirty="0" smtClean="0">
                <a:solidFill>
                  <a:srgbClr val="FF0000"/>
                </a:solidFill>
              </a:rPr>
              <a:t>antílope tibetano </a:t>
            </a:r>
            <a:r>
              <a:rPr lang="es-ES" sz="2400" dirty="0" err="1" smtClean="0">
                <a:solidFill>
                  <a:srgbClr val="FF0000"/>
                </a:solidFill>
              </a:rPr>
              <a:t>Yingying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 smtClean="0">
                <a:solidFill>
                  <a:srgbClr val="21390D"/>
                </a:solidFill>
              </a:rPr>
              <a:t>y </a:t>
            </a:r>
            <a:r>
              <a:rPr lang="es-ES" sz="2400" dirty="0" smtClean="0">
                <a:solidFill>
                  <a:srgbClr val="FF0000"/>
                </a:solidFill>
              </a:rPr>
              <a:t>la golondrina </a:t>
            </a:r>
            <a:r>
              <a:rPr lang="es-ES" sz="2400" dirty="0" err="1" smtClean="0">
                <a:solidFill>
                  <a:srgbClr val="FF0000"/>
                </a:solidFill>
              </a:rPr>
              <a:t>Nini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 smtClean="0">
                <a:solidFill>
                  <a:srgbClr val="21390D"/>
                </a:solidFill>
              </a:rPr>
              <a:t>son las mascotas de Pekín 2008</a:t>
            </a:r>
            <a:endParaRPr lang="es-ES" sz="2400" dirty="0">
              <a:solidFill>
                <a:srgbClr val="21390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482</Words>
  <Application>Microsoft Office PowerPoint</Application>
  <PresentationFormat>Presentación en pantalla (4:3)</PresentationFormat>
  <Paragraphs>47</Paragraphs>
  <Slides>17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           </vt:lpstr>
      <vt:lpstr>    “Los Juegos de los Pueblos Indígenas son de ámbito nacional y se iniciaron en 1996 en Brasil.  </vt:lpstr>
      <vt:lpstr>“Las modalidades deportivas incluidas en estos eventos son: </vt:lpstr>
      <vt:lpstr>Y AHORA VIENE LO MEJOR:</vt:lpstr>
      <vt:lpstr>Aproximadamente 1.000 indios americanos de 40 etnias distintas participaron el pasado año en los IX Juegos Indígenas que se celebraron entre el 25 de noviembre y el 1 de diciembre en la ciudad brasileña de Olinda</vt:lpstr>
      <vt:lpstr>Aquí tienes a deportistas indios practicando lucha</vt:lpstr>
      <vt:lpstr>Aquí se preparan para tiro con arco</vt:lpstr>
      <vt:lpstr>También juegan al soga-tira</vt:lpstr>
      <vt:lpstr>Diapositiva 10</vt:lpstr>
      <vt:lpstr>Actualmente Existen dos tipos de Juegos Olímpicos:</vt:lpstr>
      <vt:lpstr>Los Juegos Olímpicos actuales se inspiraron en los eventos organizados por los antiguos griegos en la ciudad de Olimpia, entre los años 776 adC y el 339 dC </vt:lpstr>
      <vt:lpstr>Los Juegos modernos se celebran por primera vez en Atenas en 1896 impulsados por Pierre de Coubertain</vt:lpstr>
      <vt:lpstr>Diapositiva 14</vt:lpstr>
      <vt:lpstr>La antorcha olímpica es otro símbolo de las olimpiadas.</vt:lpstr>
      <vt:lpstr>En 1992 se celebraron los Juegos en Barcelona</vt:lpstr>
      <vt:lpstr>Diapositiva 17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</dc:creator>
  <cp:lastModifiedBy>Alfredo</cp:lastModifiedBy>
  <cp:revision>49</cp:revision>
  <dcterms:created xsi:type="dcterms:W3CDTF">2008-05-13T17:05:49Z</dcterms:created>
  <dcterms:modified xsi:type="dcterms:W3CDTF">2008-05-20T08:32:50Z</dcterms:modified>
</cp:coreProperties>
</file>