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309" r:id="rId3"/>
    <p:sldId id="257" r:id="rId4"/>
    <p:sldId id="258" r:id="rId5"/>
    <p:sldId id="314" r:id="rId6"/>
    <p:sldId id="260" r:id="rId7"/>
    <p:sldId id="311" r:id="rId8"/>
    <p:sldId id="312" r:id="rId9"/>
    <p:sldId id="313" r:id="rId10"/>
    <p:sldId id="289" r:id="rId11"/>
    <p:sldId id="263" r:id="rId12"/>
    <p:sldId id="264" r:id="rId13"/>
    <p:sldId id="265" r:id="rId14"/>
    <p:sldId id="290" r:id="rId15"/>
    <p:sldId id="261" r:id="rId16"/>
    <p:sldId id="293" r:id="rId17"/>
    <p:sldId id="262" r:id="rId18"/>
    <p:sldId id="266" r:id="rId19"/>
    <p:sldId id="267" r:id="rId20"/>
    <p:sldId id="268" r:id="rId21"/>
    <p:sldId id="269" r:id="rId22"/>
    <p:sldId id="270" r:id="rId23"/>
    <p:sldId id="271" r:id="rId24"/>
    <p:sldId id="294" r:id="rId25"/>
    <p:sldId id="272" r:id="rId26"/>
    <p:sldId id="273" r:id="rId27"/>
    <p:sldId id="274" r:id="rId28"/>
    <p:sldId id="275" r:id="rId29"/>
    <p:sldId id="276" r:id="rId30"/>
    <p:sldId id="277" r:id="rId31"/>
    <p:sldId id="305" r:id="rId32"/>
    <p:sldId id="278" r:id="rId33"/>
    <p:sldId id="279" r:id="rId34"/>
    <p:sldId id="280" r:id="rId35"/>
    <p:sldId id="259"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87389" autoAdjust="0"/>
  </p:normalViewPr>
  <p:slideViewPr>
    <p:cSldViewPr>
      <p:cViewPr varScale="1">
        <p:scale>
          <a:sx n="64" d="100"/>
          <a:sy n="64" d="100"/>
        </p:scale>
        <p:origin x="-1572" y="-102"/>
      </p:cViewPr>
      <p:guideLst>
        <p:guide orient="horz" pos="2160"/>
        <p:guide pos="2880"/>
      </p:guideLst>
    </p:cSldViewPr>
  </p:slideViewPr>
  <p:notesTextViewPr>
    <p:cViewPr>
      <p:scale>
        <a:sx n="1" d="1"/>
        <a:sy n="1" d="1"/>
      </p:scale>
      <p:origin x="0" y="0"/>
    </p:cViewPr>
  </p:notesTextViewPr>
  <p:sorterViewPr>
    <p:cViewPr>
      <p:scale>
        <a:sx n="58" d="100"/>
        <a:sy n="5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D606BB-96D1-461F-ADD6-A208B446DA69}" type="doc">
      <dgm:prSet loTypeId="urn:microsoft.com/office/officeart/2005/8/layout/cycle4" loCatId="relationship" qsTypeId="urn:microsoft.com/office/officeart/2005/8/quickstyle/simple1" qsCatId="simple" csTypeId="urn:microsoft.com/office/officeart/2005/8/colors/accent1_2" csCatId="accent1" phldr="1"/>
      <dgm:spPr/>
      <dgm:t>
        <a:bodyPr/>
        <a:lstStyle/>
        <a:p>
          <a:endParaRPr lang="en-GB"/>
        </a:p>
      </dgm:t>
    </dgm:pt>
    <dgm:pt modelId="{0F8A3BEB-76CB-4AA9-BDE7-73E5DE7E94AB}">
      <dgm:prSet phldrT="[Text]" custT="1"/>
      <dgm:spPr/>
      <dgm:t>
        <a:bodyPr/>
        <a:lstStyle/>
        <a:p>
          <a:r>
            <a:rPr lang="en-GB" sz="1400" dirty="0" smtClean="0"/>
            <a:t>Informal electronic networking  </a:t>
          </a:r>
          <a:endParaRPr lang="en-GB" sz="1400" dirty="0"/>
        </a:p>
      </dgm:t>
    </dgm:pt>
    <dgm:pt modelId="{D43B84AD-B871-4E6B-A13F-BB169D2F99DA}" type="parTrans" cxnId="{FB22775C-9C94-4F42-8416-2B7A308F48D8}">
      <dgm:prSet/>
      <dgm:spPr/>
      <dgm:t>
        <a:bodyPr/>
        <a:lstStyle/>
        <a:p>
          <a:endParaRPr lang="en-GB"/>
        </a:p>
      </dgm:t>
    </dgm:pt>
    <dgm:pt modelId="{02D42F1A-107E-4891-B30D-671DAF307E9B}" type="sibTrans" cxnId="{FB22775C-9C94-4F42-8416-2B7A308F48D8}">
      <dgm:prSet/>
      <dgm:spPr/>
      <dgm:t>
        <a:bodyPr/>
        <a:lstStyle/>
        <a:p>
          <a:endParaRPr lang="en-GB"/>
        </a:p>
      </dgm:t>
    </dgm:pt>
    <dgm:pt modelId="{B0062211-6B22-4E5D-9CFA-3027B3FC90C9}">
      <dgm:prSet phldrT="[Text]" custT="1"/>
      <dgm:spPr/>
      <dgm:t>
        <a:bodyPr/>
        <a:lstStyle/>
        <a:p>
          <a:r>
            <a:rPr lang="en-GB" sz="2000" dirty="0" smtClean="0"/>
            <a:t>Electronic networks</a:t>
          </a:r>
          <a:endParaRPr lang="en-GB" sz="2000" dirty="0"/>
        </a:p>
      </dgm:t>
    </dgm:pt>
    <dgm:pt modelId="{9F0ED2F1-3453-4729-A6E6-7E70ED3E8B8D}" type="parTrans" cxnId="{599685EC-05D7-42E0-A0FF-6717382F52EF}">
      <dgm:prSet/>
      <dgm:spPr/>
      <dgm:t>
        <a:bodyPr/>
        <a:lstStyle/>
        <a:p>
          <a:endParaRPr lang="en-GB"/>
        </a:p>
      </dgm:t>
    </dgm:pt>
    <dgm:pt modelId="{1B1634B5-CBF0-4F57-A2CC-08B1E21F1FDA}" type="sibTrans" cxnId="{599685EC-05D7-42E0-A0FF-6717382F52EF}">
      <dgm:prSet/>
      <dgm:spPr/>
      <dgm:t>
        <a:bodyPr/>
        <a:lstStyle/>
        <a:p>
          <a:endParaRPr lang="en-GB"/>
        </a:p>
      </dgm:t>
    </dgm:pt>
    <dgm:pt modelId="{E1BB7A06-716B-45A6-AFF2-6D4B60DDB3B5}">
      <dgm:prSet phldrT="[Text]" custT="1"/>
      <dgm:spPr/>
      <dgm:t>
        <a:bodyPr/>
        <a:lstStyle/>
        <a:p>
          <a:r>
            <a:rPr lang="en-GB" sz="1100" dirty="0" smtClean="0"/>
            <a:t>Rapid dissemination; low cost updating;  ease of knowledge-building through on-line communities, across institutions/cultures; extended professionalism</a:t>
          </a:r>
          <a:endParaRPr lang="en-GB" sz="1100" dirty="0"/>
        </a:p>
      </dgm:t>
    </dgm:pt>
    <dgm:pt modelId="{3B4AEA7F-AA17-48AC-A764-9EC0A32232D8}" type="parTrans" cxnId="{E4A40C80-5E4A-4BA7-8B46-02007A6FB3F9}">
      <dgm:prSet/>
      <dgm:spPr/>
      <dgm:t>
        <a:bodyPr/>
        <a:lstStyle/>
        <a:p>
          <a:endParaRPr lang="en-GB"/>
        </a:p>
      </dgm:t>
    </dgm:pt>
    <dgm:pt modelId="{5C61E8E4-1A1B-4CD0-9430-804717BD5F3C}" type="sibTrans" cxnId="{E4A40C80-5E4A-4BA7-8B46-02007A6FB3F9}">
      <dgm:prSet/>
      <dgm:spPr/>
      <dgm:t>
        <a:bodyPr/>
        <a:lstStyle/>
        <a:p>
          <a:endParaRPr lang="en-GB"/>
        </a:p>
      </dgm:t>
    </dgm:pt>
    <dgm:pt modelId="{65F262B1-0E56-4FD5-A090-7A03C49198F6}">
      <dgm:prSet phldrT="[Text]" custT="1"/>
      <dgm:spPr/>
      <dgm:t>
        <a:bodyPr/>
        <a:lstStyle/>
        <a:p>
          <a:r>
            <a:rPr lang="en-GB" sz="1400" dirty="0" smtClean="0"/>
            <a:t>Evidence informed policy/practice </a:t>
          </a:r>
          <a:endParaRPr lang="en-GB" sz="1400" dirty="0"/>
        </a:p>
      </dgm:t>
    </dgm:pt>
    <dgm:pt modelId="{73FA52E6-792E-4E55-AB2E-DFF343E14128}" type="parTrans" cxnId="{4C6C104C-0E7D-41CF-9147-8FFD3CEAAF3F}">
      <dgm:prSet/>
      <dgm:spPr/>
      <dgm:t>
        <a:bodyPr/>
        <a:lstStyle/>
        <a:p>
          <a:endParaRPr lang="en-GB"/>
        </a:p>
      </dgm:t>
    </dgm:pt>
    <dgm:pt modelId="{B142D717-4953-4B2E-B03A-3A7C7332F4E9}" type="sibTrans" cxnId="{4C6C104C-0E7D-41CF-9147-8FFD3CEAAF3F}">
      <dgm:prSet/>
      <dgm:spPr/>
      <dgm:t>
        <a:bodyPr/>
        <a:lstStyle/>
        <a:p>
          <a:endParaRPr lang="en-GB"/>
        </a:p>
      </dgm:t>
    </dgm:pt>
    <dgm:pt modelId="{1830A769-DF42-4A50-A54D-E73D8793057F}">
      <dgm:prSet phldrT="[Text]" custT="1"/>
      <dgm:spPr/>
      <dgm:t>
        <a:bodyPr/>
        <a:lstStyle/>
        <a:p>
          <a:r>
            <a:rPr lang="en-GB" sz="1400" dirty="0" smtClean="0"/>
            <a:t>Slow print dissemination; limited publishing opportunities</a:t>
          </a:r>
          <a:endParaRPr lang="en-GB" sz="1400" dirty="0"/>
        </a:p>
      </dgm:t>
    </dgm:pt>
    <dgm:pt modelId="{1F4169D5-AC5B-4FB2-BE21-0D52FD037D99}" type="parTrans" cxnId="{71428FEB-8529-4166-9469-50A037316520}">
      <dgm:prSet/>
      <dgm:spPr/>
      <dgm:t>
        <a:bodyPr/>
        <a:lstStyle/>
        <a:p>
          <a:endParaRPr lang="en-GB"/>
        </a:p>
      </dgm:t>
    </dgm:pt>
    <dgm:pt modelId="{538A1AE8-01CB-4381-8DC1-6D449B603C2E}" type="sibTrans" cxnId="{71428FEB-8529-4166-9469-50A037316520}">
      <dgm:prSet/>
      <dgm:spPr/>
      <dgm:t>
        <a:bodyPr/>
        <a:lstStyle/>
        <a:p>
          <a:endParaRPr lang="en-GB"/>
        </a:p>
      </dgm:t>
    </dgm:pt>
    <dgm:pt modelId="{43DD98FA-F760-479F-9507-6B8AE3EA40FB}">
      <dgm:prSet phldrT="[Text]"/>
      <dgm:spPr/>
      <dgm:t>
        <a:bodyPr/>
        <a:lstStyle/>
        <a:p>
          <a:r>
            <a:rPr lang="en-GB" dirty="0" smtClean="0"/>
            <a:t>Pre-electronic networking</a:t>
          </a:r>
          <a:endParaRPr lang="en-GB" dirty="0"/>
        </a:p>
      </dgm:t>
    </dgm:pt>
    <dgm:pt modelId="{3058D569-8EA8-46AD-9B26-5043EECE29F9}" type="parTrans" cxnId="{6639743B-B3E9-48A0-A5B5-D0709923A2B6}">
      <dgm:prSet/>
      <dgm:spPr/>
      <dgm:t>
        <a:bodyPr/>
        <a:lstStyle/>
        <a:p>
          <a:endParaRPr lang="en-GB"/>
        </a:p>
      </dgm:t>
    </dgm:pt>
    <dgm:pt modelId="{D82402E6-DE55-462D-A44C-53B249CBDBEF}" type="sibTrans" cxnId="{6639743B-B3E9-48A0-A5B5-D0709923A2B6}">
      <dgm:prSet/>
      <dgm:spPr/>
      <dgm:t>
        <a:bodyPr/>
        <a:lstStyle/>
        <a:p>
          <a:endParaRPr lang="en-GB"/>
        </a:p>
      </dgm:t>
    </dgm:pt>
    <dgm:pt modelId="{F5C89138-D7C1-46E0-8EFF-AC06EF1F2D48}">
      <dgm:prSet phldrT="[Text]" custT="1"/>
      <dgm:spPr/>
      <dgm:t>
        <a:bodyPr/>
        <a:lstStyle/>
        <a:p>
          <a:r>
            <a:rPr lang="en-GB" sz="1400" dirty="0" smtClean="0"/>
            <a:t>Isolated practice/restricted professionalism</a:t>
          </a:r>
          <a:endParaRPr lang="en-GB" sz="1400" dirty="0"/>
        </a:p>
      </dgm:t>
    </dgm:pt>
    <dgm:pt modelId="{4FC6026C-875E-4A41-9462-61A3962053F6}" type="parTrans" cxnId="{FB396DB1-0E7F-4DE0-BA64-309F93F7D3CA}">
      <dgm:prSet/>
      <dgm:spPr/>
      <dgm:t>
        <a:bodyPr/>
        <a:lstStyle/>
        <a:p>
          <a:endParaRPr lang="en-GB"/>
        </a:p>
      </dgm:t>
    </dgm:pt>
    <dgm:pt modelId="{D648DCB2-BA23-40FE-A200-62E3504BCB4B}" type="sibTrans" cxnId="{FB396DB1-0E7F-4DE0-BA64-309F93F7D3CA}">
      <dgm:prSet/>
      <dgm:spPr/>
      <dgm:t>
        <a:bodyPr/>
        <a:lstStyle/>
        <a:p>
          <a:endParaRPr lang="en-GB"/>
        </a:p>
      </dgm:t>
    </dgm:pt>
    <dgm:pt modelId="{8CE1617C-EDCC-42EB-9150-A3C5A80DAF35}">
      <dgm:prSet phldrT="[Text]"/>
      <dgm:spPr/>
      <dgm:t>
        <a:bodyPr/>
        <a:lstStyle/>
        <a:p>
          <a:r>
            <a:rPr lang="en-GB" dirty="0" smtClean="0"/>
            <a:t>Historical oral tradition</a:t>
          </a:r>
          <a:endParaRPr lang="en-GB" dirty="0"/>
        </a:p>
      </dgm:t>
    </dgm:pt>
    <dgm:pt modelId="{B7A94B3B-223A-4D19-9FF1-C7901C5FE600}" type="parTrans" cxnId="{31298C9C-FA60-434D-89F4-AE196991894F}">
      <dgm:prSet/>
      <dgm:spPr/>
      <dgm:t>
        <a:bodyPr/>
        <a:lstStyle/>
        <a:p>
          <a:endParaRPr lang="en-GB"/>
        </a:p>
      </dgm:t>
    </dgm:pt>
    <dgm:pt modelId="{D009F9E1-7E46-47E0-8190-AFFF6D3D5FB0}" type="sibTrans" cxnId="{31298C9C-FA60-434D-89F4-AE196991894F}">
      <dgm:prSet/>
      <dgm:spPr/>
      <dgm:t>
        <a:bodyPr/>
        <a:lstStyle/>
        <a:p>
          <a:endParaRPr lang="en-GB"/>
        </a:p>
      </dgm:t>
    </dgm:pt>
    <dgm:pt modelId="{E655FBAB-A491-42E7-AE0A-DE2D0F337C49}">
      <dgm:prSet phldrT="[Text]" custT="1"/>
      <dgm:spPr/>
      <dgm:t>
        <a:bodyPr/>
        <a:lstStyle/>
        <a:p>
          <a:r>
            <a:rPr lang="en-GB" sz="1400" dirty="0" smtClean="0"/>
            <a:t>Research-led teaching</a:t>
          </a:r>
          <a:endParaRPr lang="en-GB" sz="1400" dirty="0"/>
        </a:p>
      </dgm:t>
    </dgm:pt>
    <dgm:pt modelId="{23A5EC9C-73BE-4DAF-99F8-2BDC1F715B9D}" type="parTrans" cxnId="{A2FE74E0-1C91-48FD-AFAB-8E7030574CA4}">
      <dgm:prSet/>
      <dgm:spPr/>
    </dgm:pt>
    <dgm:pt modelId="{C0D16DC2-2D73-4D13-AD7C-E1919DF96A78}" type="sibTrans" cxnId="{A2FE74E0-1C91-48FD-AFAB-8E7030574CA4}">
      <dgm:prSet/>
      <dgm:spPr/>
    </dgm:pt>
    <dgm:pt modelId="{98DBF4D9-B637-4722-831E-B76964009111}" type="pres">
      <dgm:prSet presAssocID="{3ED606BB-96D1-461F-ADD6-A208B446DA69}" presName="cycleMatrixDiagram" presStyleCnt="0">
        <dgm:presLayoutVars>
          <dgm:chMax val="1"/>
          <dgm:dir/>
          <dgm:animLvl val="lvl"/>
          <dgm:resizeHandles val="exact"/>
        </dgm:presLayoutVars>
      </dgm:prSet>
      <dgm:spPr/>
      <dgm:t>
        <a:bodyPr/>
        <a:lstStyle/>
        <a:p>
          <a:endParaRPr lang="en-GB"/>
        </a:p>
      </dgm:t>
    </dgm:pt>
    <dgm:pt modelId="{1D785792-9D36-4985-BFE8-B0111016711C}" type="pres">
      <dgm:prSet presAssocID="{3ED606BB-96D1-461F-ADD6-A208B446DA69}" presName="children" presStyleCnt="0"/>
      <dgm:spPr/>
    </dgm:pt>
    <dgm:pt modelId="{7F678BB3-D494-4585-8DE8-75919647BD4E}" type="pres">
      <dgm:prSet presAssocID="{3ED606BB-96D1-461F-ADD6-A208B446DA69}" presName="child1group" presStyleCnt="0"/>
      <dgm:spPr/>
    </dgm:pt>
    <dgm:pt modelId="{F4C5B792-7104-4A18-BBD4-95381FDFAB0A}" type="pres">
      <dgm:prSet presAssocID="{3ED606BB-96D1-461F-ADD6-A208B446DA69}" presName="child1" presStyleLbl="bgAcc1" presStyleIdx="0" presStyleCnt="4"/>
      <dgm:spPr/>
      <dgm:t>
        <a:bodyPr/>
        <a:lstStyle/>
        <a:p>
          <a:endParaRPr lang="en-GB"/>
        </a:p>
      </dgm:t>
    </dgm:pt>
    <dgm:pt modelId="{5F1F9998-6FC5-44FC-8E68-C5394D87322D}" type="pres">
      <dgm:prSet presAssocID="{3ED606BB-96D1-461F-ADD6-A208B446DA69}" presName="child1Text" presStyleLbl="bgAcc1" presStyleIdx="0" presStyleCnt="4">
        <dgm:presLayoutVars>
          <dgm:bulletEnabled val="1"/>
        </dgm:presLayoutVars>
      </dgm:prSet>
      <dgm:spPr/>
      <dgm:t>
        <a:bodyPr/>
        <a:lstStyle/>
        <a:p>
          <a:endParaRPr lang="en-GB"/>
        </a:p>
      </dgm:t>
    </dgm:pt>
    <dgm:pt modelId="{30CBC0DC-CCC9-47AC-952F-6D4AB36C7C02}" type="pres">
      <dgm:prSet presAssocID="{3ED606BB-96D1-461F-ADD6-A208B446DA69}" presName="child2group" presStyleCnt="0"/>
      <dgm:spPr/>
    </dgm:pt>
    <dgm:pt modelId="{CD9C4BEF-A156-41D3-8A11-D72CB768C532}" type="pres">
      <dgm:prSet presAssocID="{3ED606BB-96D1-461F-ADD6-A208B446DA69}" presName="child2" presStyleLbl="bgAcc1" presStyleIdx="1" presStyleCnt="4" custScaleX="100935"/>
      <dgm:spPr/>
      <dgm:t>
        <a:bodyPr/>
        <a:lstStyle/>
        <a:p>
          <a:endParaRPr lang="en-GB"/>
        </a:p>
      </dgm:t>
    </dgm:pt>
    <dgm:pt modelId="{62EDDB7A-2246-448B-8B4C-7BEEE987E9DF}" type="pres">
      <dgm:prSet presAssocID="{3ED606BB-96D1-461F-ADD6-A208B446DA69}" presName="child2Text" presStyleLbl="bgAcc1" presStyleIdx="1" presStyleCnt="4">
        <dgm:presLayoutVars>
          <dgm:bulletEnabled val="1"/>
        </dgm:presLayoutVars>
      </dgm:prSet>
      <dgm:spPr/>
      <dgm:t>
        <a:bodyPr/>
        <a:lstStyle/>
        <a:p>
          <a:endParaRPr lang="en-GB"/>
        </a:p>
      </dgm:t>
    </dgm:pt>
    <dgm:pt modelId="{95C61E87-7A3A-487D-A9D2-55D3E6F482C6}" type="pres">
      <dgm:prSet presAssocID="{3ED606BB-96D1-461F-ADD6-A208B446DA69}" presName="child3group" presStyleCnt="0"/>
      <dgm:spPr/>
    </dgm:pt>
    <dgm:pt modelId="{9D2F4990-1C0B-4E73-B400-4DBEDE9B1B7F}" type="pres">
      <dgm:prSet presAssocID="{3ED606BB-96D1-461F-ADD6-A208B446DA69}" presName="child3" presStyleLbl="bgAcc1" presStyleIdx="2" presStyleCnt="4"/>
      <dgm:spPr/>
      <dgm:t>
        <a:bodyPr/>
        <a:lstStyle/>
        <a:p>
          <a:endParaRPr lang="en-GB"/>
        </a:p>
      </dgm:t>
    </dgm:pt>
    <dgm:pt modelId="{C32A582F-145D-4C2F-B14D-5A204C2CC227}" type="pres">
      <dgm:prSet presAssocID="{3ED606BB-96D1-461F-ADD6-A208B446DA69}" presName="child3Text" presStyleLbl="bgAcc1" presStyleIdx="2" presStyleCnt="4">
        <dgm:presLayoutVars>
          <dgm:bulletEnabled val="1"/>
        </dgm:presLayoutVars>
      </dgm:prSet>
      <dgm:spPr/>
      <dgm:t>
        <a:bodyPr/>
        <a:lstStyle/>
        <a:p>
          <a:endParaRPr lang="en-GB"/>
        </a:p>
      </dgm:t>
    </dgm:pt>
    <dgm:pt modelId="{782EF58F-5117-40F6-9C3E-7C2D26E86E49}" type="pres">
      <dgm:prSet presAssocID="{3ED606BB-96D1-461F-ADD6-A208B446DA69}" presName="child4group" presStyleCnt="0"/>
      <dgm:spPr/>
    </dgm:pt>
    <dgm:pt modelId="{C7A5BE11-FFC2-4E9D-822D-1852C08A8115}" type="pres">
      <dgm:prSet presAssocID="{3ED606BB-96D1-461F-ADD6-A208B446DA69}" presName="child4" presStyleLbl="bgAcc1" presStyleIdx="3" presStyleCnt="4"/>
      <dgm:spPr/>
      <dgm:t>
        <a:bodyPr/>
        <a:lstStyle/>
        <a:p>
          <a:endParaRPr lang="en-GB"/>
        </a:p>
      </dgm:t>
    </dgm:pt>
    <dgm:pt modelId="{DEEB848B-7463-4F73-BD6D-1815906A82D8}" type="pres">
      <dgm:prSet presAssocID="{3ED606BB-96D1-461F-ADD6-A208B446DA69}" presName="child4Text" presStyleLbl="bgAcc1" presStyleIdx="3" presStyleCnt="4">
        <dgm:presLayoutVars>
          <dgm:bulletEnabled val="1"/>
        </dgm:presLayoutVars>
      </dgm:prSet>
      <dgm:spPr/>
      <dgm:t>
        <a:bodyPr/>
        <a:lstStyle/>
        <a:p>
          <a:endParaRPr lang="en-GB"/>
        </a:p>
      </dgm:t>
    </dgm:pt>
    <dgm:pt modelId="{7F3DE039-7124-4271-BD0C-D7440A655EC7}" type="pres">
      <dgm:prSet presAssocID="{3ED606BB-96D1-461F-ADD6-A208B446DA69}" presName="childPlaceholder" presStyleCnt="0"/>
      <dgm:spPr/>
    </dgm:pt>
    <dgm:pt modelId="{B1AB3CFC-2D91-4EF5-8B38-ED9C7C5F67A9}" type="pres">
      <dgm:prSet presAssocID="{3ED606BB-96D1-461F-ADD6-A208B446DA69}" presName="circle" presStyleCnt="0"/>
      <dgm:spPr/>
    </dgm:pt>
    <dgm:pt modelId="{8F70CDEA-9E9D-4A8F-9D54-F130EE6EFE99}" type="pres">
      <dgm:prSet presAssocID="{3ED606BB-96D1-461F-ADD6-A208B446DA69}" presName="quadrant1" presStyleLbl="node1" presStyleIdx="0" presStyleCnt="4">
        <dgm:presLayoutVars>
          <dgm:chMax val="1"/>
          <dgm:bulletEnabled val="1"/>
        </dgm:presLayoutVars>
      </dgm:prSet>
      <dgm:spPr/>
      <dgm:t>
        <a:bodyPr/>
        <a:lstStyle/>
        <a:p>
          <a:endParaRPr lang="en-GB"/>
        </a:p>
      </dgm:t>
    </dgm:pt>
    <dgm:pt modelId="{0E45C149-1822-45B5-AA4B-475A47E12308}" type="pres">
      <dgm:prSet presAssocID="{3ED606BB-96D1-461F-ADD6-A208B446DA69}" presName="quadrant2" presStyleLbl="node1" presStyleIdx="1" presStyleCnt="4">
        <dgm:presLayoutVars>
          <dgm:chMax val="1"/>
          <dgm:bulletEnabled val="1"/>
        </dgm:presLayoutVars>
      </dgm:prSet>
      <dgm:spPr/>
      <dgm:t>
        <a:bodyPr/>
        <a:lstStyle/>
        <a:p>
          <a:endParaRPr lang="en-GB"/>
        </a:p>
      </dgm:t>
    </dgm:pt>
    <dgm:pt modelId="{FADE2EB8-CDDD-4ACB-BA1B-A4D3F5434E44}" type="pres">
      <dgm:prSet presAssocID="{3ED606BB-96D1-461F-ADD6-A208B446DA69}" presName="quadrant3" presStyleLbl="node1" presStyleIdx="2" presStyleCnt="4">
        <dgm:presLayoutVars>
          <dgm:chMax val="1"/>
          <dgm:bulletEnabled val="1"/>
        </dgm:presLayoutVars>
      </dgm:prSet>
      <dgm:spPr/>
      <dgm:t>
        <a:bodyPr/>
        <a:lstStyle/>
        <a:p>
          <a:endParaRPr lang="en-GB"/>
        </a:p>
      </dgm:t>
    </dgm:pt>
    <dgm:pt modelId="{70B8DFB1-8C12-4597-B0D9-6A12FABB8A4A}" type="pres">
      <dgm:prSet presAssocID="{3ED606BB-96D1-461F-ADD6-A208B446DA69}" presName="quadrant4" presStyleLbl="node1" presStyleIdx="3" presStyleCnt="4">
        <dgm:presLayoutVars>
          <dgm:chMax val="1"/>
          <dgm:bulletEnabled val="1"/>
        </dgm:presLayoutVars>
      </dgm:prSet>
      <dgm:spPr/>
      <dgm:t>
        <a:bodyPr/>
        <a:lstStyle/>
        <a:p>
          <a:endParaRPr lang="en-GB"/>
        </a:p>
      </dgm:t>
    </dgm:pt>
    <dgm:pt modelId="{0FB11DEA-F30B-4C66-9F71-68C1822DBCE9}" type="pres">
      <dgm:prSet presAssocID="{3ED606BB-96D1-461F-ADD6-A208B446DA69}" presName="quadrantPlaceholder" presStyleCnt="0"/>
      <dgm:spPr/>
    </dgm:pt>
    <dgm:pt modelId="{35042650-5F23-4858-8DB8-37EE4DD90A0D}" type="pres">
      <dgm:prSet presAssocID="{3ED606BB-96D1-461F-ADD6-A208B446DA69}" presName="center1" presStyleLbl="fgShp" presStyleIdx="0" presStyleCnt="2"/>
      <dgm:spPr/>
    </dgm:pt>
    <dgm:pt modelId="{F13406F8-0E29-40BE-B23D-55A956EEAD37}" type="pres">
      <dgm:prSet presAssocID="{3ED606BB-96D1-461F-ADD6-A208B446DA69}" presName="center2" presStyleLbl="fgShp" presStyleIdx="1" presStyleCnt="2"/>
      <dgm:spPr/>
    </dgm:pt>
  </dgm:ptLst>
  <dgm:cxnLst>
    <dgm:cxn modelId="{4C6D4DC6-53BE-483F-99D1-C293699BF15F}" type="presOf" srcId="{43DD98FA-F760-479F-9507-6B8AE3EA40FB}" destId="{9D2F4990-1C0B-4E73-B400-4DBEDE9B1B7F}" srcOrd="0" destOrd="0" presId="urn:microsoft.com/office/officeart/2005/8/layout/cycle4"/>
    <dgm:cxn modelId="{5302B7FB-2A0A-4E8E-A6AB-88DB6F612B77}" type="presOf" srcId="{1830A769-DF42-4A50-A54D-E73D8793057F}" destId="{FADE2EB8-CDDD-4ACB-BA1B-A4D3F5434E44}" srcOrd="0" destOrd="0" presId="urn:microsoft.com/office/officeart/2005/8/layout/cycle4"/>
    <dgm:cxn modelId="{DD0A10AC-746F-4760-91DD-344B6066E9C5}" type="presOf" srcId="{65F262B1-0E56-4FD5-A090-7A03C49198F6}" destId="{62EDDB7A-2246-448B-8B4C-7BEEE987E9DF}" srcOrd="1" destOrd="0" presId="urn:microsoft.com/office/officeart/2005/8/layout/cycle4"/>
    <dgm:cxn modelId="{FB22775C-9C94-4F42-8416-2B7A308F48D8}" srcId="{3ED606BB-96D1-461F-ADD6-A208B446DA69}" destId="{0F8A3BEB-76CB-4AA9-BDE7-73E5DE7E94AB}" srcOrd="0" destOrd="0" parTransId="{D43B84AD-B871-4E6B-A13F-BB169D2F99DA}" sibTransId="{02D42F1A-107E-4891-B30D-671DAF307E9B}"/>
    <dgm:cxn modelId="{0807C382-855C-4EE5-B771-DB962C47A5CD}" type="presOf" srcId="{3ED606BB-96D1-461F-ADD6-A208B446DA69}" destId="{98DBF4D9-B637-4722-831E-B76964009111}" srcOrd="0" destOrd="0" presId="urn:microsoft.com/office/officeart/2005/8/layout/cycle4"/>
    <dgm:cxn modelId="{E4A40C80-5E4A-4BA7-8B46-02007A6FB3F9}" srcId="{3ED606BB-96D1-461F-ADD6-A208B446DA69}" destId="{E1BB7A06-716B-45A6-AFF2-6D4B60DDB3B5}" srcOrd="1" destOrd="0" parTransId="{3B4AEA7F-AA17-48AC-A764-9EC0A32232D8}" sibTransId="{5C61E8E4-1A1B-4CD0-9430-804717BD5F3C}"/>
    <dgm:cxn modelId="{88CBE53B-721C-429C-9A01-5E820FDA28CA}" type="presOf" srcId="{8CE1617C-EDCC-42EB-9150-A3C5A80DAF35}" destId="{DEEB848B-7463-4F73-BD6D-1815906A82D8}" srcOrd="1" destOrd="0" presId="urn:microsoft.com/office/officeart/2005/8/layout/cycle4"/>
    <dgm:cxn modelId="{A2FE74E0-1C91-48FD-AFAB-8E7030574CA4}" srcId="{E1BB7A06-716B-45A6-AFF2-6D4B60DDB3B5}" destId="{E655FBAB-A491-42E7-AE0A-DE2D0F337C49}" srcOrd="1" destOrd="0" parTransId="{23A5EC9C-73BE-4DAF-99F8-2BDC1F715B9D}" sibTransId="{C0D16DC2-2D73-4D13-AD7C-E1919DF96A78}"/>
    <dgm:cxn modelId="{6639743B-B3E9-48A0-A5B5-D0709923A2B6}" srcId="{1830A769-DF42-4A50-A54D-E73D8793057F}" destId="{43DD98FA-F760-479F-9507-6B8AE3EA40FB}" srcOrd="0" destOrd="0" parTransId="{3058D569-8EA8-46AD-9B26-5043EECE29F9}" sibTransId="{D82402E6-DE55-462D-A44C-53B249CBDBEF}"/>
    <dgm:cxn modelId="{E3B1030A-F707-4A26-B7C2-4CADC70CFE52}" type="presOf" srcId="{43DD98FA-F760-479F-9507-6B8AE3EA40FB}" destId="{C32A582F-145D-4C2F-B14D-5A204C2CC227}" srcOrd="1" destOrd="0" presId="urn:microsoft.com/office/officeart/2005/8/layout/cycle4"/>
    <dgm:cxn modelId="{ACCA8A82-C225-4260-99EB-8D35E413922A}" type="presOf" srcId="{0F8A3BEB-76CB-4AA9-BDE7-73E5DE7E94AB}" destId="{8F70CDEA-9E9D-4A8F-9D54-F130EE6EFE99}" srcOrd="0" destOrd="0" presId="urn:microsoft.com/office/officeart/2005/8/layout/cycle4"/>
    <dgm:cxn modelId="{97CDAF70-F3D4-42C3-B4F1-B19FC378D182}" type="presOf" srcId="{E655FBAB-A491-42E7-AE0A-DE2D0F337C49}" destId="{CD9C4BEF-A156-41D3-8A11-D72CB768C532}" srcOrd="0" destOrd="1" presId="urn:microsoft.com/office/officeart/2005/8/layout/cycle4"/>
    <dgm:cxn modelId="{D99C5FF7-4EE1-4F1C-9C94-123C490F4A35}" type="presOf" srcId="{B0062211-6B22-4E5D-9CFA-3027B3FC90C9}" destId="{F4C5B792-7104-4A18-BBD4-95381FDFAB0A}" srcOrd="0" destOrd="0" presId="urn:microsoft.com/office/officeart/2005/8/layout/cycle4"/>
    <dgm:cxn modelId="{87755B58-1CB4-4375-A5C9-F4700B416EA1}" type="presOf" srcId="{B0062211-6B22-4E5D-9CFA-3027B3FC90C9}" destId="{5F1F9998-6FC5-44FC-8E68-C5394D87322D}" srcOrd="1" destOrd="0" presId="urn:microsoft.com/office/officeart/2005/8/layout/cycle4"/>
    <dgm:cxn modelId="{4567E10F-65CC-45BE-B766-B40321B4A47A}" type="presOf" srcId="{E655FBAB-A491-42E7-AE0A-DE2D0F337C49}" destId="{62EDDB7A-2246-448B-8B4C-7BEEE987E9DF}" srcOrd="1" destOrd="1" presId="urn:microsoft.com/office/officeart/2005/8/layout/cycle4"/>
    <dgm:cxn modelId="{FB396DB1-0E7F-4DE0-BA64-309F93F7D3CA}" srcId="{3ED606BB-96D1-461F-ADD6-A208B446DA69}" destId="{F5C89138-D7C1-46E0-8EFF-AC06EF1F2D48}" srcOrd="3" destOrd="0" parTransId="{4FC6026C-875E-4A41-9462-61A3962053F6}" sibTransId="{D648DCB2-BA23-40FE-A200-62E3504BCB4B}"/>
    <dgm:cxn modelId="{599685EC-05D7-42E0-A0FF-6717382F52EF}" srcId="{0F8A3BEB-76CB-4AA9-BDE7-73E5DE7E94AB}" destId="{B0062211-6B22-4E5D-9CFA-3027B3FC90C9}" srcOrd="0" destOrd="0" parTransId="{9F0ED2F1-3453-4729-A6E6-7E70ED3E8B8D}" sibTransId="{1B1634B5-CBF0-4F57-A2CC-08B1E21F1FDA}"/>
    <dgm:cxn modelId="{C2B4E575-2747-4488-9691-540CC5153196}" type="presOf" srcId="{8CE1617C-EDCC-42EB-9150-A3C5A80DAF35}" destId="{C7A5BE11-FFC2-4E9D-822D-1852C08A8115}" srcOrd="0" destOrd="0" presId="urn:microsoft.com/office/officeart/2005/8/layout/cycle4"/>
    <dgm:cxn modelId="{40AED53D-31FD-4768-8E14-F9159D26254F}" type="presOf" srcId="{F5C89138-D7C1-46E0-8EFF-AC06EF1F2D48}" destId="{70B8DFB1-8C12-4597-B0D9-6A12FABB8A4A}" srcOrd="0" destOrd="0" presId="urn:microsoft.com/office/officeart/2005/8/layout/cycle4"/>
    <dgm:cxn modelId="{31298C9C-FA60-434D-89F4-AE196991894F}" srcId="{F5C89138-D7C1-46E0-8EFF-AC06EF1F2D48}" destId="{8CE1617C-EDCC-42EB-9150-A3C5A80DAF35}" srcOrd="0" destOrd="0" parTransId="{B7A94B3B-223A-4D19-9FF1-C7901C5FE600}" sibTransId="{D009F9E1-7E46-47E0-8190-AFFF6D3D5FB0}"/>
    <dgm:cxn modelId="{3C874D58-444D-477F-B025-920779366147}" type="presOf" srcId="{65F262B1-0E56-4FD5-A090-7A03C49198F6}" destId="{CD9C4BEF-A156-41D3-8A11-D72CB768C532}" srcOrd="0" destOrd="0" presId="urn:microsoft.com/office/officeart/2005/8/layout/cycle4"/>
    <dgm:cxn modelId="{4C6C104C-0E7D-41CF-9147-8FFD3CEAAF3F}" srcId="{E1BB7A06-716B-45A6-AFF2-6D4B60DDB3B5}" destId="{65F262B1-0E56-4FD5-A090-7A03C49198F6}" srcOrd="0" destOrd="0" parTransId="{73FA52E6-792E-4E55-AB2E-DFF343E14128}" sibTransId="{B142D717-4953-4B2E-B03A-3A7C7332F4E9}"/>
    <dgm:cxn modelId="{71428FEB-8529-4166-9469-50A037316520}" srcId="{3ED606BB-96D1-461F-ADD6-A208B446DA69}" destId="{1830A769-DF42-4A50-A54D-E73D8793057F}" srcOrd="2" destOrd="0" parTransId="{1F4169D5-AC5B-4FB2-BE21-0D52FD037D99}" sibTransId="{538A1AE8-01CB-4381-8DC1-6D449B603C2E}"/>
    <dgm:cxn modelId="{5886CFC2-B73A-4ACD-A19B-F9971E17DEED}" type="presOf" srcId="{E1BB7A06-716B-45A6-AFF2-6D4B60DDB3B5}" destId="{0E45C149-1822-45B5-AA4B-475A47E12308}" srcOrd="0" destOrd="0" presId="urn:microsoft.com/office/officeart/2005/8/layout/cycle4"/>
    <dgm:cxn modelId="{EBBB9FC1-08FB-4B32-9308-9598DB7AA850}" type="presParOf" srcId="{98DBF4D9-B637-4722-831E-B76964009111}" destId="{1D785792-9D36-4985-BFE8-B0111016711C}" srcOrd="0" destOrd="0" presId="urn:microsoft.com/office/officeart/2005/8/layout/cycle4"/>
    <dgm:cxn modelId="{0261A2F7-2C48-43F8-B013-EF9F542BF693}" type="presParOf" srcId="{1D785792-9D36-4985-BFE8-B0111016711C}" destId="{7F678BB3-D494-4585-8DE8-75919647BD4E}" srcOrd="0" destOrd="0" presId="urn:microsoft.com/office/officeart/2005/8/layout/cycle4"/>
    <dgm:cxn modelId="{BBE6C55A-3B62-4A84-AD26-1C35CE3DF00D}" type="presParOf" srcId="{7F678BB3-D494-4585-8DE8-75919647BD4E}" destId="{F4C5B792-7104-4A18-BBD4-95381FDFAB0A}" srcOrd="0" destOrd="0" presId="urn:microsoft.com/office/officeart/2005/8/layout/cycle4"/>
    <dgm:cxn modelId="{83EA9039-B11E-4C95-890F-40B3FEBB48AE}" type="presParOf" srcId="{7F678BB3-D494-4585-8DE8-75919647BD4E}" destId="{5F1F9998-6FC5-44FC-8E68-C5394D87322D}" srcOrd="1" destOrd="0" presId="urn:microsoft.com/office/officeart/2005/8/layout/cycle4"/>
    <dgm:cxn modelId="{C253C27F-D731-4D63-A045-1C9B18DF6BDB}" type="presParOf" srcId="{1D785792-9D36-4985-BFE8-B0111016711C}" destId="{30CBC0DC-CCC9-47AC-952F-6D4AB36C7C02}" srcOrd="1" destOrd="0" presId="urn:microsoft.com/office/officeart/2005/8/layout/cycle4"/>
    <dgm:cxn modelId="{992CE790-3A55-4F4B-9872-098EFB66BE2E}" type="presParOf" srcId="{30CBC0DC-CCC9-47AC-952F-6D4AB36C7C02}" destId="{CD9C4BEF-A156-41D3-8A11-D72CB768C532}" srcOrd="0" destOrd="0" presId="urn:microsoft.com/office/officeart/2005/8/layout/cycle4"/>
    <dgm:cxn modelId="{D8F5187D-CBD6-4784-9205-5BD5BD82A619}" type="presParOf" srcId="{30CBC0DC-CCC9-47AC-952F-6D4AB36C7C02}" destId="{62EDDB7A-2246-448B-8B4C-7BEEE987E9DF}" srcOrd="1" destOrd="0" presId="urn:microsoft.com/office/officeart/2005/8/layout/cycle4"/>
    <dgm:cxn modelId="{64E7E9AA-5FCF-4A99-B581-331FB9E06476}" type="presParOf" srcId="{1D785792-9D36-4985-BFE8-B0111016711C}" destId="{95C61E87-7A3A-487D-A9D2-55D3E6F482C6}" srcOrd="2" destOrd="0" presId="urn:microsoft.com/office/officeart/2005/8/layout/cycle4"/>
    <dgm:cxn modelId="{E17C8E00-4A26-4355-90A7-3269229807B4}" type="presParOf" srcId="{95C61E87-7A3A-487D-A9D2-55D3E6F482C6}" destId="{9D2F4990-1C0B-4E73-B400-4DBEDE9B1B7F}" srcOrd="0" destOrd="0" presId="urn:microsoft.com/office/officeart/2005/8/layout/cycle4"/>
    <dgm:cxn modelId="{7AA7BCAE-5F35-4A5D-A798-96E4FCECA6CC}" type="presParOf" srcId="{95C61E87-7A3A-487D-A9D2-55D3E6F482C6}" destId="{C32A582F-145D-4C2F-B14D-5A204C2CC227}" srcOrd="1" destOrd="0" presId="urn:microsoft.com/office/officeart/2005/8/layout/cycle4"/>
    <dgm:cxn modelId="{586CA1AB-A300-4CCC-91CC-4D3F407C6637}" type="presParOf" srcId="{1D785792-9D36-4985-BFE8-B0111016711C}" destId="{782EF58F-5117-40F6-9C3E-7C2D26E86E49}" srcOrd="3" destOrd="0" presId="urn:microsoft.com/office/officeart/2005/8/layout/cycle4"/>
    <dgm:cxn modelId="{5D61B103-4E45-4846-BA2D-D16876F009E1}" type="presParOf" srcId="{782EF58F-5117-40F6-9C3E-7C2D26E86E49}" destId="{C7A5BE11-FFC2-4E9D-822D-1852C08A8115}" srcOrd="0" destOrd="0" presId="urn:microsoft.com/office/officeart/2005/8/layout/cycle4"/>
    <dgm:cxn modelId="{69A334B6-D01A-46D3-A8AD-18CD80967455}" type="presParOf" srcId="{782EF58F-5117-40F6-9C3E-7C2D26E86E49}" destId="{DEEB848B-7463-4F73-BD6D-1815906A82D8}" srcOrd="1" destOrd="0" presId="urn:microsoft.com/office/officeart/2005/8/layout/cycle4"/>
    <dgm:cxn modelId="{F003F155-3D9F-4EA6-879B-0662EB11A092}" type="presParOf" srcId="{1D785792-9D36-4985-BFE8-B0111016711C}" destId="{7F3DE039-7124-4271-BD0C-D7440A655EC7}" srcOrd="4" destOrd="0" presId="urn:microsoft.com/office/officeart/2005/8/layout/cycle4"/>
    <dgm:cxn modelId="{67430F57-8DB3-476A-BAD6-D6295E34BD0D}" type="presParOf" srcId="{98DBF4D9-B637-4722-831E-B76964009111}" destId="{B1AB3CFC-2D91-4EF5-8B38-ED9C7C5F67A9}" srcOrd="1" destOrd="0" presId="urn:microsoft.com/office/officeart/2005/8/layout/cycle4"/>
    <dgm:cxn modelId="{79F4C8D1-8E00-4A19-B8BB-72D1DF169B92}" type="presParOf" srcId="{B1AB3CFC-2D91-4EF5-8B38-ED9C7C5F67A9}" destId="{8F70CDEA-9E9D-4A8F-9D54-F130EE6EFE99}" srcOrd="0" destOrd="0" presId="urn:microsoft.com/office/officeart/2005/8/layout/cycle4"/>
    <dgm:cxn modelId="{A001ACAE-85D0-4F23-8626-FB3C6E113BD9}" type="presParOf" srcId="{B1AB3CFC-2D91-4EF5-8B38-ED9C7C5F67A9}" destId="{0E45C149-1822-45B5-AA4B-475A47E12308}" srcOrd="1" destOrd="0" presId="urn:microsoft.com/office/officeart/2005/8/layout/cycle4"/>
    <dgm:cxn modelId="{A7A71E28-CC0E-46AA-B076-B724AB8F51FA}" type="presParOf" srcId="{B1AB3CFC-2D91-4EF5-8B38-ED9C7C5F67A9}" destId="{FADE2EB8-CDDD-4ACB-BA1B-A4D3F5434E44}" srcOrd="2" destOrd="0" presId="urn:microsoft.com/office/officeart/2005/8/layout/cycle4"/>
    <dgm:cxn modelId="{74660855-D825-441F-8622-9E0EBA1F3BB9}" type="presParOf" srcId="{B1AB3CFC-2D91-4EF5-8B38-ED9C7C5F67A9}" destId="{70B8DFB1-8C12-4597-B0D9-6A12FABB8A4A}" srcOrd="3" destOrd="0" presId="urn:microsoft.com/office/officeart/2005/8/layout/cycle4"/>
    <dgm:cxn modelId="{60DFCA7B-1815-4208-9828-0BE19F9514E7}" type="presParOf" srcId="{B1AB3CFC-2D91-4EF5-8B38-ED9C7C5F67A9}" destId="{0FB11DEA-F30B-4C66-9F71-68C1822DBCE9}" srcOrd="4" destOrd="0" presId="urn:microsoft.com/office/officeart/2005/8/layout/cycle4"/>
    <dgm:cxn modelId="{30BE38CF-0D9B-43E4-A270-530D1B1556C5}" type="presParOf" srcId="{98DBF4D9-B637-4722-831E-B76964009111}" destId="{35042650-5F23-4858-8DB8-37EE4DD90A0D}" srcOrd="2" destOrd="0" presId="urn:microsoft.com/office/officeart/2005/8/layout/cycle4"/>
    <dgm:cxn modelId="{3D302412-900F-4B9F-BBEF-AACBCBA710A5}" type="presParOf" srcId="{98DBF4D9-B637-4722-831E-B76964009111}" destId="{F13406F8-0E29-40BE-B23D-55A956EEAD37}" srcOrd="3" destOrd="0" presId="urn:microsoft.com/office/officeart/2005/8/layout/cycle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2F4990-1C0B-4E73-B400-4DBEDE9B1B7F}">
      <dsp:nvSpPr>
        <dsp:cNvPr id="0" name=""/>
        <dsp:cNvSpPr/>
      </dsp:nvSpPr>
      <dsp:spPr>
        <a:xfrm>
          <a:off x="4815623" y="3077654"/>
          <a:ext cx="2235825" cy="144830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171450" lvl="1" indent="-171450" algn="l" defTabSz="844550">
            <a:lnSpc>
              <a:spcPct val="90000"/>
            </a:lnSpc>
            <a:spcBef>
              <a:spcPct val="0"/>
            </a:spcBef>
            <a:spcAft>
              <a:spcPct val="15000"/>
            </a:spcAft>
            <a:buChar char="••"/>
          </a:pPr>
          <a:r>
            <a:rPr lang="en-GB" sz="1900" kern="1200" dirty="0" smtClean="0"/>
            <a:t>Pre-electronic networking</a:t>
          </a:r>
          <a:endParaRPr lang="en-GB" sz="1900" kern="1200" dirty="0"/>
        </a:p>
      </dsp:txBody>
      <dsp:txXfrm>
        <a:off x="5518186" y="3471546"/>
        <a:ext cx="1501448" cy="1022601"/>
      </dsp:txXfrm>
    </dsp:sp>
    <dsp:sp modelId="{C7A5BE11-FFC2-4E9D-822D-1852C08A8115}">
      <dsp:nvSpPr>
        <dsp:cNvPr id="0" name=""/>
        <dsp:cNvSpPr/>
      </dsp:nvSpPr>
      <dsp:spPr>
        <a:xfrm>
          <a:off x="1167697" y="3077654"/>
          <a:ext cx="2235825" cy="144830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171450" lvl="1" indent="-171450" algn="l" defTabSz="844550">
            <a:lnSpc>
              <a:spcPct val="90000"/>
            </a:lnSpc>
            <a:spcBef>
              <a:spcPct val="0"/>
            </a:spcBef>
            <a:spcAft>
              <a:spcPct val="15000"/>
            </a:spcAft>
            <a:buChar char="••"/>
          </a:pPr>
          <a:r>
            <a:rPr lang="en-GB" sz="1900" kern="1200" dirty="0" smtClean="0"/>
            <a:t>Historical oral tradition</a:t>
          </a:r>
          <a:endParaRPr lang="en-GB" sz="1900" kern="1200" dirty="0"/>
        </a:p>
      </dsp:txBody>
      <dsp:txXfrm>
        <a:off x="1199512" y="3471546"/>
        <a:ext cx="1501448" cy="1022601"/>
      </dsp:txXfrm>
    </dsp:sp>
    <dsp:sp modelId="{CD9C4BEF-A156-41D3-8A11-D72CB768C532}">
      <dsp:nvSpPr>
        <dsp:cNvPr id="0" name=""/>
        <dsp:cNvSpPr/>
      </dsp:nvSpPr>
      <dsp:spPr>
        <a:xfrm>
          <a:off x="4805171" y="0"/>
          <a:ext cx="2256730" cy="144830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GB" sz="1400" kern="1200" dirty="0" smtClean="0"/>
            <a:t>Evidence informed policy/practice </a:t>
          </a:r>
          <a:endParaRPr lang="en-GB" sz="1400" kern="1200" dirty="0"/>
        </a:p>
        <a:p>
          <a:pPr marL="114300" lvl="1" indent="-114300" algn="l" defTabSz="622300">
            <a:lnSpc>
              <a:spcPct val="90000"/>
            </a:lnSpc>
            <a:spcBef>
              <a:spcPct val="0"/>
            </a:spcBef>
            <a:spcAft>
              <a:spcPct val="15000"/>
            </a:spcAft>
            <a:buChar char="••"/>
          </a:pPr>
          <a:r>
            <a:rPr lang="en-GB" sz="1400" kern="1200" dirty="0" smtClean="0"/>
            <a:t>Research-led teaching</a:t>
          </a:r>
          <a:endParaRPr lang="en-GB" sz="1400" kern="1200" dirty="0"/>
        </a:p>
      </dsp:txBody>
      <dsp:txXfrm>
        <a:off x="5514005" y="31815"/>
        <a:ext cx="1516081" cy="1022601"/>
      </dsp:txXfrm>
    </dsp:sp>
    <dsp:sp modelId="{F4C5B792-7104-4A18-BBD4-95381FDFAB0A}">
      <dsp:nvSpPr>
        <dsp:cNvPr id="0" name=""/>
        <dsp:cNvSpPr/>
      </dsp:nvSpPr>
      <dsp:spPr>
        <a:xfrm>
          <a:off x="1167697" y="0"/>
          <a:ext cx="2235825" cy="144830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l" defTabSz="889000">
            <a:lnSpc>
              <a:spcPct val="90000"/>
            </a:lnSpc>
            <a:spcBef>
              <a:spcPct val="0"/>
            </a:spcBef>
            <a:spcAft>
              <a:spcPct val="15000"/>
            </a:spcAft>
            <a:buChar char="••"/>
          </a:pPr>
          <a:r>
            <a:rPr lang="en-GB" sz="2000" kern="1200" dirty="0" smtClean="0"/>
            <a:t>Electronic networks</a:t>
          </a:r>
          <a:endParaRPr lang="en-GB" sz="2000" kern="1200" dirty="0"/>
        </a:p>
      </dsp:txBody>
      <dsp:txXfrm>
        <a:off x="1199512" y="31815"/>
        <a:ext cx="1501448" cy="1022601"/>
      </dsp:txXfrm>
    </dsp:sp>
    <dsp:sp modelId="{8F70CDEA-9E9D-4A8F-9D54-F130EE6EFE99}">
      <dsp:nvSpPr>
        <dsp:cNvPr id="0" name=""/>
        <dsp:cNvSpPr/>
      </dsp:nvSpPr>
      <dsp:spPr>
        <a:xfrm>
          <a:off x="2109798" y="257979"/>
          <a:ext cx="1959741" cy="1959741"/>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smtClean="0"/>
            <a:t>Informal electronic networking  </a:t>
          </a:r>
          <a:endParaRPr lang="en-GB" sz="1400" kern="1200" dirty="0"/>
        </a:p>
      </dsp:txBody>
      <dsp:txXfrm>
        <a:off x="2683793" y="831974"/>
        <a:ext cx="1385746" cy="1385746"/>
      </dsp:txXfrm>
    </dsp:sp>
    <dsp:sp modelId="{0E45C149-1822-45B5-AA4B-475A47E12308}">
      <dsp:nvSpPr>
        <dsp:cNvPr id="0" name=""/>
        <dsp:cNvSpPr/>
      </dsp:nvSpPr>
      <dsp:spPr>
        <a:xfrm rot="5400000">
          <a:off x="4160059" y="257979"/>
          <a:ext cx="1959741" cy="1959741"/>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GB" sz="1100" kern="1200" dirty="0" smtClean="0"/>
            <a:t>Rapid dissemination; low cost updating;  ease of knowledge-building through on-line communities, across institutions/cultures; extended professionalism</a:t>
          </a:r>
          <a:endParaRPr lang="en-GB" sz="1100" kern="1200" dirty="0"/>
        </a:p>
      </dsp:txBody>
      <dsp:txXfrm rot="-5400000">
        <a:off x="4160059" y="831974"/>
        <a:ext cx="1385746" cy="1385746"/>
      </dsp:txXfrm>
    </dsp:sp>
    <dsp:sp modelId="{FADE2EB8-CDDD-4ACB-BA1B-A4D3F5434E44}">
      <dsp:nvSpPr>
        <dsp:cNvPr id="0" name=""/>
        <dsp:cNvSpPr/>
      </dsp:nvSpPr>
      <dsp:spPr>
        <a:xfrm rot="10800000">
          <a:off x="4160059" y="2308241"/>
          <a:ext cx="1959741" cy="1959741"/>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smtClean="0"/>
            <a:t>Slow print dissemination; limited publishing opportunities</a:t>
          </a:r>
          <a:endParaRPr lang="en-GB" sz="1400" kern="1200" dirty="0"/>
        </a:p>
      </dsp:txBody>
      <dsp:txXfrm rot="10800000">
        <a:off x="4160059" y="2308241"/>
        <a:ext cx="1385746" cy="1385746"/>
      </dsp:txXfrm>
    </dsp:sp>
    <dsp:sp modelId="{70B8DFB1-8C12-4597-B0D9-6A12FABB8A4A}">
      <dsp:nvSpPr>
        <dsp:cNvPr id="0" name=""/>
        <dsp:cNvSpPr/>
      </dsp:nvSpPr>
      <dsp:spPr>
        <a:xfrm rot="16200000">
          <a:off x="2109798" y="2308241"/>
          <a:ext cx="1959741" cy="1959741"/>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smtClean="0"/>
            <a:t>Isolated practice/restricted professionalism</a:t>
          </a:r>
          <a:endParaRPr lang="en-GB" sz="1400" kern="1200" dirty="0"/>
        </a:p>
      </dsp:txBody>
      <dsp:txXfrm rot="5400000">
        <a:off x="2683793" y="2308241"/>
        <a:ext cx="1385746" cy="1385746"/>
      </dsp:txXfrm>
    </dsp:sp>
    <dsp:sp modelId="{35042650-5F23-4858-8DB8-37EE4DD90A0D}">
      <dsp:nvSpPr>
        <dsp:cNvPr id="0" name=""/>
        <dsp:cNvSpPr/>
      </dsp:nvSpPr>
      <dsp:spPr>
        <a:xfrm>
          <a:off x="3776484" y="1855644"/>
          <a:ext cx="676631" cy="588375"/>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13406F8-0E29-40BE-B23D-55A956EEAD37}">
      <dsp:nvSpPr>
        <dsp:cNvPr id="0" name=""/>
        <dsp:cNvSpPr/>
      </dsp:nvSpPr>
      <dsp:spPr>
        <a:xfrm rot="10800000">
          <a:off x="3776484" y="2081942"/>
          <a:ext cx="676631" cy="588375"/>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0BAE68-4345-4788-8522-6B900789DD35}" type="datetimeFigureOut">
              <a:rPr lang="en-GB" smtClean="0"/>
              <a:t>14/06/2013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E4FF08-9637-471D-8DE3-343A916AEB40}" type="slidenum">
              <a:rPr lang="en-GB" smtClean="0"/>
              <a:t>‹#›</a:t>
            </a:fld>
            <a:endParaRPr lang="en-GB"/>
          </a:p>
        </p:txBody>
      </p:sp>
    </p:spTree>
    <p:extLst>
      <p:ext uri="{BB962C8B-B14F-4D97-AF65-F5344CB8AC3E}">
        <p14:creationId xmlns:p14="http://schemas.microsoft.com/office/powerpoint/2010/main" val="4267394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FE4FF08-9637-471D-8DE3-343A916AEB40}" type="slidenum">
              <a:rPr lang="en-GB" smtClean="0"/>
              <a:t>1</a:t>
            </a:fld>
            <a:endParaRPr lang="en-GB"/>
          </a:p>
        </p:txBody>
      </p:sp>
    </p:spTree>
    <p:extLst>
      <p:ext uri="{BB962C8B-B14F-4D97-AF65-F5344CB8AC3E}">
        <p14:creationId xmlns:p14="http://schemas.microsoft.com/office/powerpoint/2010/main" val="2161560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buClr>
                <a:srgbClr val="000000"/>
              </a:buClr>
              <a:buSzPct val="167000"/>
            </a:pPr>
            <a:r>
              <a:rPr lang="en-GB" dirty="0" smtClean="0"/>
              <a:t>Challenges for teachers, teacher-educators, teacher education policy makers in a knowledge-based</a:t>
            </a:r>
            <a:r>
              <a:rPr lang="en-GB" baseline="0" dirty="0" smtClean="0"/>
              <a:t> society to create knowledge-rich</a:t>
            </a:r>
            <a:r>
              <a:rPr lang="en-GB" baseline="0" smtClean="0"/>
              <a:t>, evidence-based educational systems. </a:t>
            </a:r>
            <a:endParaRPr lang="en-GB" dirty="0" smtClean="0"/>
          </a:p>
          <a:p>
            <a:pPr>
              <a:lnSpc>
                <a:spcPct val="115000"/>
              </a:lnSpc>
              <a:buClr>
                <a:srgbClr val="000000"/>
              </a:buClr>
              <a:buSzPct val="167000"/>
            </a:pPr>
            <a:endParaRPr lang="en-GB" dirty="0" smtClean="0"/>
          </a:p>
          <a:p>
            <a:pPr>
              <a:lnSpc>
                <a:spcPct val="115000"/>
              </a:lnSpc>
              <a:buClr>
                <a:srgbClr val="000000"/>
              </a:buClr>
              <a:buSzPct val="167000"/>
            </a:pPr>
            <a:r>
              <a:rPr lang="en-GB" dirty="0" smtClean="0"/>
              <a:t>New ways of working to improve learning outcomes:, international, collaborative, using existing resources effectively  to:</a:t>
            </a:r>
          </a:p>
          <a:p>
            <a:pPr>
              <a:lnSpc>
                <a:spcPct val="115000"/>
              </a:lnSpc>
              <a:buClr>
                <a:srgbClr val="000000"/>
              </a:buClr>
              <a:buSzPct val="167000"/>
              <a:buFontTx/>
              <a:buChar char="-"/>
            </a:pPr>
            <a:r>
              <a:rPr lang="en-GB" b="1" dirty="0" smtClean="0"/>
              <a:t>pool research-based knowledge </a:t>
            </a:r>
            <a:r>
              <a:rPr lang="en-GB" dirty="0" smtClean="0"/>
              <a:t>particularly Pedagogic Content Knowledge</a:t>
            </a:r>
          </a:p>
          <a:p>
            <a:pPr>
              <a:lnSpc>
                <a:spcPct val="115000"/>
              </a:lnSpc>
              <a:buClr>
                <a:srgbClr val="000000"/>
              </a:buClr>
              <a:buSzPct val="167000"/>
              <a:buFontTx/>
              <a:buChar char="-"/>
            </a:pPr>
            <a:r>
              <a:rPr lang="en-GB" b="1" dirty="0" smtClean="0"/>
              <a:t>identify gaps in PCK </a:t>
            </a:r>
            <a:r>
              <a:rPr lang="en-GB" dirty="0" smtClean="0"/>
              <a:t>and other areas needed to improve learning outcomes,</a:t>
            </a:r>
          </a:p>
          <a:p>
            <a:pPr>
              <a:lnSpc>
                <a:spcPct val="115000"/>
              </a:lnSpc>
              <a:buClr>
                <a:srgbClr val="000000"/>
              </a:buClr>
              <a:buSzPct val="167000"/>
              <a:buFontTx/>
              <a:buChar char="-"/>
            </a:pPr>
            <a:r>
              <a:rPr lang="en-GB" b="1" dirty="0" smtClean="0"/>
              <a:t>scale up </a:t>
            </a:r>
            <a:r>
              <a:rPr lang="en-GB" dirty="0" smtClean="0"/>
              <a:t>small scale research and </a:t>
            </a:r>
          </a:p>
          <a:p>
            <a:pPr>
              <a:lnSpc>
                <a:spcPct val="115000"/>
              </a:lnSpc>
              <a:buClr>
                <a:srgbClr val="000000"/>
              </a:buClr>
              <a:buSzPct val="167000"/>
              <a:buFontTx/>
              <a:buChar char="-"/>
            </a:pPr>
            <a:r>
              <a:rPr lang="en-GB" b="1" dirty="0" smtClean="0"/>
              <a:t>publish in new ways </a:t>
            </a:r>
            <a:r>
              <a:rPr lang="en-GB" dirty="0" smtClean="0"/>
              <a:t>which are relevant and accessible to the teacher in the classroom</a:t>
            </a:r>
          </a:p>
          <a:p>
            <a:endParaRPr lang="en-GB" dirty="0"/>
          </a:p>
        </p:txBody>
      </p:sp>
      <p:sp>
        <p:nvSpPr>
          <p:cNvPr id="4" name="Slide Number Placeholder 3"/>
          <p:cNvSpPr>
            <a:spLocks noGrp="1"/>
          </p:cNvSpPr>
          <p:nvPr>
            <p:ph type="sldNum" sz="quarter" idx="10"/>
          </p:nvPr>
        </p:nvSpPr>
        <p:spPr/>
        <p:txBody>
          <a:bodyPr/>
          <a:lstStyle/>
          <a:p>
            <a:fld id="{8FE4FF08-9637-471D-8DE3-343A916AEB40}" type="slidenum">
              <a:rPr lang="en-GB" smtClean="0"/>
              <a:t>2</a:t>
            </a:fld>
            <a:endParaRPr lang="en-GB"/>
          </a:p>
        </p:txBody>
      </p:sp>
    </p:spTree>
    <p:extLst>
      <p:ext uri="{BB962C8B-B14F-4D97-AF65-F5344CB8AC3E}">
        <p14:creationId xmlns:p14="http://schemas.microsoft.com/office/powerpoint/2010/main" val="1205349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rgbClr val="8CADAE"/>
              </a:buClr>
              <a:buNone/>
            </a:pPr>
            <a:r>
              <a:rPr lang="en-GB" u="sng" dirty="0" smtClean="0">
                <a:latin typeface="Arial" charset="0"/>
                <a:cs typeface="Arial" charset="0"/>
              </a:rPr>
              <a:t>Underachievement: </a:t>
            </a:r>
            <a:r>
              <a:rPr lang="en-GB" dirty="0" smtClean="0">
                <a:latin typeface="Arial" charset="0"/>
                <a:cs typeface="Arial" charset="0"/>
              </a:rPr>
              <a:t>long tail; widening gap between highest</a:t>
            </a:r>
            <a:r>
              <a:rPr lang="en-GB" baseline="0" dirty="0" smtClean="0">
                <a:latin typeface="Arial" charset="0"/>
                <a:cs typeface="Arial" charset="0"/>
              </a:rPr>
              <a:t> and lowest achievers – has been focus of many recent political initiatives in UK under successive governments in recent years.</a:t>
            </a:r>
          </a:p>
          <a:p>
            <a:pPr>
              <a:buClr>
                <a:srgbClr val="8CADAE"/>
              </a:buClr>
              <a:buNone/>
            </a:pPr>
            <a:endParaRPr lang="en-GB" baseline="0" dirty="0" smtClean="0">
              <a:latin typeface="Arial" charset="0"/>
              <a:cs typeface="Arial" charset="0"/>
            </a:endParaRPr>
          </a:p>
          <a:p>
            <a:pPr>
              <a:buClr>
                <a:srgbClr val="8CADAE"/>
              </a:buClr>
              <a:buNone/>
            </a:pPr>
            <a:r>
              <a:rPr lang="en-GB" baseline="0" dirty="0" smtClean="0">
                <a:latin typeface="Arial" charset="0"/>
                <a:cs typeface="Arial" charset="0"/>
              </a:rPr>
              <a:t>Centralised control: criticality and </a:t>
            </a:r>
            <a:r>
              <a:rPr lang="en-GB" baseline="0" dirty="0" err="1" smtClean="0">
                <a:latin typeface="Arial" charset="0"/>
                <a:cs typeface="Arial" charset="0"/>
              </a:rPr>
              <a:t>credentialism</a:t>
            </a:r>
            <a:endParaRPr lang="en-GB" baseline="0" dirty="0" smtClean="0">
              <a:latin typeface="Arial" charset="0"/>
              <a:cs typeface="Arial" charset="0"/>
            </a:endParaRPr>
          </a:p>
          <a:p>
            <a:pPr>
              <a:buClr>
                <a:srgbClr val="8CADAE"/>
              </a:buClr>
              <a:buNone/>
            </a:pPr>
            <a:r>
              <a:rPr lang="en-GB" u="sng" dirty="0" smtClean="0">
                <a:latin typeface="Arial" charset="0"/>
                <a:cs typeface="Arial" charset="0"/>
              </a:rPr>
              <a:t>Accountability</a:t>
            </a:r>
            <a:r>
              <a:rPr lang="en-GB" dirty="0" smtClean="0">
                <a:latin typeface="Arial" charset="0"/>
                <a:cs typeface="Arial" charset="0"/>
              </a:rPr>
              <a:t> varies between countries but currently:</a:t>
            </a:r>
          </a:p>
          <a:p>
            <a:pPr>
              <a:buClr>
                <a:srgbClr val="8CADAE"/>
              </a:buClr>
              <a:buNone/>
            </a:pPr>
            <a:endParaRPr lang="en-GB" dirty="0" smtClean="0">
              <a:latin typeface="Arial" charset="0"/>
              <a:cs typeface="Arial" charset="0"/>
            </a:endParaRPr>
          </a:p>
          <a:p>
            <a:pPr>
              <a:buClr>
                <a:srgbClr val="8CADAE"/>
              </a:buClr>
            </a:pPr>
            <a:r>
              <a:rPr lang="en-GB" b="1" dirty="0" smtClean="0">
                <a:latin typeface="Arial" charset="0"/>
                <a:cs typeface="Arial" charset="0"/>
              </a:rPr>
              <a:t>UK </a:t>
            </a:r>
            <a:r>
              <a:rPr lang="en-GB" dirty="0" smtClean="0">
                <a:latin typeface="Arial" charset="0"/>
                <a:cs typeface="Arial" charset="0"/>
              </a:rPr>
              <a:t>has</a:t>
            </a:r>
            <a:r>
              <a:rPr lang="en-GB" b="1" dirty="0" smtClean="0">
                <a:latin typeface="Arial" charset="0"/>
                <a:cs typeface="Arial" charset="0"/>
              </a:rPr>
              <a:t> </a:t>
            </a:r>
            <a:r>
              <a:rPr lang="en-GB" dirty="0" smtClean="0">
                <a:latin typeface="Arial" charset="0"/>
                <a:cs typeface="Arial" charset="0"/>
              </a:rPr>
              <a:t>high stakes school inspection; academics judged on impact, reach and significance for UK (Research Excellence Framework) </a:t>
            </a:r>
          </a:p>
          <a:p>
            <a:pPr>
              <a:buClr>
                <a:srgbClr val="8CADAE"/>
              </a:buClr>
            </a:pPr>
            <a:r>
              <a:rPr lang="en-GB" b="1" dirty="0" smtClean="0">
                <a:latin typeface="Arial" charset="0"/>
                <a:cs typeface="Arial" charset="0"/>
              </a:rPr>
              <a:t>In the USA (and UK) </a:t>
            </a:r>
            <a:r>
              <a:rPr lang="en-GB" dirty="0" smtClean="0">
                <a:latin typeface="Arial" charset="0"/>
                <a:cs typeface="Arial" charset="0"/>
              </a:rPr>
              <a:t>teacher educators are judged on how their newly qualified teachers perform in the classroom</a:t>
            </a:r>
          </a:p>
          <a:p>
            <a:pPr>
              <a:buClr>
                <a:srgbClr val="8CADAE"/>
              </a:buClr>
              <a:buNone/>
            </a:pPr>
            <a:endParaRPr lang="en-GB" baseline="0" dirty="0" smtClean="0">
              <a:latin typeface="Arial" charset="0"/>
              <a:cs typeface="Arial" charset="0"/>
            </a:endParaRPr>
          </a:p>
          <a:p>
            <a:pPr>
              <a:buClr>
                <a:srgbClr val="8CADAE"/>
              </a:buClr>
            </a:pPr>
            <a:r>
              <a:rPr lang="en-GB" u="sng" dirty="0" smtClean="0">
                <a:latin typeface="Arial" charset="0"/>
                <a:cs typeface="Arial" charset="0"/>
              </a:rPr>
              <a:t>Personalisation</a:t>
            </a:r>
            <a:r>
              <a:rPr lang="en-GB" u="none" dirty="0" smtClean="0">
                <a:latin typeface="Arial" charset="0"/>
                <a:cs typeface="Arial" charset="0"/>
              </a:rPr>
              <a:t>: need to personalise learning for each child, which means personalised development of teachers because of their different needs and the obvious use of the web for this. </a:t>
            </a:r>
            <a:r>
              <a:rPr lang="en-GB" sz="1200" kern="1200" dirty="0" smtClean="0">
                <a:solidFill>
                  <a:schemeClr val="tx1"/>
                </a:solidFill>
                <a:effectLst/>
                <a:latin typeface="+mn-lt"/>
                <a:ea typeface="+mn-ea"/>
                <a:cs typeface="+mn-cs"/>
              </a:rPr>
              <a:t>Personalisation (otherwise called differentiation or adaptation) of learning is a professional ability of the teacher that has assumed increasing importance in recent years, featuring in the development of curricula across the world. Arguably one of the most difficult of skills to acquire when the novice teacher has so many factors to take into account at each stage of the pedagogic cycle, it is perhaps </a:t>
            </a:r>
            <a:r>
              <a:rPr lang="en-GB" sz="1200" i="1" kern="1200" dirty="0" smtClean="0">
                <a:solidFill>
                  <a:schemeClr val="tx1"/>
                </a:solidFill>
                <a:effectLst/>
                <a:latin typeface="+mn-lt"/>
                <a:ea typeface="+mn-ea"/>
                <a:cs typeface="+mn-cs"/>
              </a:rPr>
              <a:t>the</a:t>
            </a:r>
            <a:r>
              <a:rPr lang="en-GB" sz="1200" kern="1200" dirty="0" smtClean="0">
                <a:solidFill>
                  <a:schemeClr val="tx1"/>
                </a:solidFill>
                <a:effectLst/>
                <a:latin typeface="+mn-lt"/>
                <a:ea typeface="+mn-ea"/>
                <a:cs typeface="+mn-cs"/>
              </a:rPr>
              <a:t> professional characteristic that brings teaching onto a par professionally with, for example, medical and legal practitioners. In this issue, McLean Davis et al. describe an Australian initiative characterised by the development of skills of interventionist practice, high-level analytic ability and capability to use data and evidence to address the needs of individual learners. This clinical approach to the education and training of new teachers demonstrates not only the professional characteristics of knowledge bases, teacher action, the community of practice, but also the centrality of clients (patients/pupils), the exercise of clinical and ethical judgement and use of evidence in practice. Linking theory and practice in this way, the Melbourne-based Master of Teaching qualification exemplifies the notion of teaching as an intellectual and moral activity of the highest order of professionalism.</a:t>
            </a:r>
            <a:endParaRPr lang="en-GB" u="none" dirty="0" smtClean="0">
              <a:latin typeface="Arial" charset="0"/>
              <a:cs typeface="Arial" charset="0"/>
            </a:endParaRPr>
          </a:p>
          <a:p>
            <a:pPr>
              <a:buClr>
                <a:srgbClr val="8CADAE"/>
              </a:buClr>
            </a:pPr>
            <a:endParaRPr lang="en-GB" u="none" baseline="0" dirty="0" smtClean="0">
              <a:latin typeface="Arial" charset="0"/>
              <a:cs typeface="Arial" charset="0"/>
            </a:endParaRPr>
          </a:p>
          <a:p>
            <a:pPr>
              <a:buClr>
                <a:srgbClr val="8CADAE"/>
              </a:buClr>
            </a:pPr>
            <a:r>
              <a:rPr lang="en-GB" u="none" baseline="0" dirty="0" smtClean="0">
                <a:latin typeface="Arial" charset="0"/>
                <a:cs typeface="Arial" charset="0"/>
              </a:rPr>
              <a:t>The move of teacher  education/training to schools means that teachers in training have less access to articles</a:t>
            </a:r>
          </a:p>
          <a:p>
            <a:pPr>
              <a:buClr>
                <a:srgbClr val="8CADAE"/>
              </a:buClr>
            </a:pPr>
            <a:endParaRPr lang="en-GB" u="none" baseline="0" dirty="0" smtClean="0">
              <a:latin typeface="Arial" charset="0"/>
              <a:cs typeface="Arial" charset="0"/>
            </a:endParaRPr>
          </a:p>
          <a:p>
            <a:pPr>
              <a:buClr>
                <a:srgbClr val="8CADAE"/>
              </a:buClr>
            </a:pPr>
            <a:r>
              <a:rPr lang="en-GB" u="none" baseline="0" dirty="0" smtClean="0">
                <a:latin typeface="Arial" charset="0"/>
                <a:cs typeface="Arial" charset="0"/>
              </a:rPr>
              <a:t>Too many articles report research which is small scale and so is difficult to know whether it is worth changing practice. Research </a:t>
            </a:r>
            <a:r>
              <a:rPr lang="en-GB" u="none" baseline="0" dirty="0" err="1" smtClean="0">
                <a:latin typeface="Arial" charset="0"/>
                <a:cs typeface="Arial" charset="0"/>
              </a:rPr>
              <a:t>syntheisis</a:t>
            </a:r>
            <a:r>
              <a:rPr lang="en-GB" u="none" baseline="0" dirty="0" smtClean="0">
                <a:latin typeface="Arial" charset="0"/>
                <a:cs typeface="Arial" charset="0"/>
              </a:rPr>
              <a:t> methods are only of use where articles are written to a high standard so there can be comparisons between articles.</a:t>
            </a:r>
          </a:p>
          <a:p>
            <a:pPr>
              <a:buClr>
                <a:srgbClr val="8CADAE"/>
              </a:buClr>
            </a:pPr>
            <a:endParaRPr lang="en-GB" u="none" baseline="0" dirty="0" smtClean="0">
              <a:latin typeface="Arial" charset="0"/>
              <a:cs typeface="Arial" charset="0"/>
            </a:endParaRPr>
          </a:p>
          <a:p>
            <a:pPr marL="0" marR="0" indent="0" algn="l" defTabSz="914400" rtl="0" eaLnBrk="1" fontAlgn="auto" latinLnBrk="0" hangingPunct="1">
              <a:lnSpc>
                <a:spcPct val="100000"/>
              </a:lnSpc>
              <a:spcBef>
                <a:spcPts val="0"/>
              </a:spcBef>
              <a:spcAft>
                <a:spcPts val="0"/>
              </a:spcAft>
              <a:buClr>
                <a:srgbClr val="8CADAE"/>
              </a:buClr>
              <a:buSzTx/>
              <a:buFontTx/>
              <a:buNone/>
              <a:tabLst/>
              <a:defRPr/>
            </a:pPr>
            <a:r>
              <a:rPr lang="en-GB" baseline="0" dirty="0" smtClean="0">
                <a:latin typeface="Arial" charset="0"/>
                <a:cs typeface="Arial" charset="0"/>
              </a:rPr>
              <a:t>Cost of CPD for teachers</a:t>
            </a:r>
            <a:endParaRPr lang="en-GB" dirty="0" smtClean="0">
              <a:latin typeface="Arial" charset="0"/>
              <a:cs typeface="Arial" charset="0"/>
            </a:endParaRPr>
          </a:p>
          <a:p>
            <a:pPr>
              <a:buClr>
                <a:srgbClr val="8CADAE"/>
              </a:buClr>
            </a:pPr>
            <a:endParaRPr lang="en-GB" u="none" dirty="0" smtClean="0">
              <a:latin typeface="Arial" charset="0"/>
              <a:cs typeface="Arial" charset="0"/>
            </a:endParaRPr>
          </a:p>
          <a:p>
            <a:pPr>
              <a:buClr>
                <a:srgbClr val="8CADAE"/>
              </a:buClr>
            </a:pPr>
            <a:r>
              <a:rPr lang="en-GB" u="sng" dirty="0" smtClean="0">
                <a:latin typeface="Arial" charset="0"/>
                <a:cs typeface="Arial" charset="0"/>
              </a:rPr>
              <a:t>Theory/Practice</a:t>
            </a:r>
            <a:r>
              <a:rPr lang="en-GB" u="sng" baseline="0" dirty="0" smtClean="0">
                <a:latin typeface="Arial" charset="0"/>
                <a:cs typeface="Arial" charset="0"/>
              </a:rPr>
              <a:t> Links</a:t>
            </a:r>
            <a:r>
              <a:rPr lang="en-GB" u="none" baseline="0" dirty="0" smtClean="0">
                <a:latin typeface="Arial" charset="0"/>
                <a:cs typeface="Arial" charset="0"/>
              </a:rPr>
              <a:t>: teaching as an intellectual activity; learning to teach linked to HE; educational theory contextualised to each teacher’s practice.</a:t>
            </a:r>
          </a:p>
          <a:p>
            <a:pPr>
              <a:buClr>
                <a:srgbClr val="8CADAE"/>
              </a:buClr>
            </a:pPr>
            <a:endParaRPr lang="en-GB" u="none" baseline="0" dirty="0" smtClean="0">
              <a:latin typeface="Arial" charset="0"/>
              <a:cs typeface="Arial" charset="0"/>
            </a:endParaRPr>
          </a:p>
          <a:p>
            <a:pPr marL="0" marR="0" indent="0" algn="l" defTabSz="914400" rtl="0" eaLnBrk="1" fontAlgn="auto" latinLnBrk="0" hangingPunct="1">
              <a:lnSpc>
                <a:spcPct val="100000"/>
              </a:lnSpc>
              <a:spcBef>
                <a:spcPts val="0"/>
              </a:spcBef>
              <a:spcAft>
                <a:spcPts val="0"/>
              </a:spcAft>
              <a:buClr>
                <a:srgbClr val="8CADAE"/>
              </a:buClr>
              <a:buSzTx/>
              <a:buFontTx/>
              <a:buNone/>
              <a:tabLst/>
              <a:defRPr/>
            </a:pPr>
            <a:r>
              <a:rPr lang="en-GB" u="sng" dirty="0" smtClean="0">
                <a:latin typeface="Arial" charset="0"/>
                <a:cs typeface="Arial" charset="0"/>
              </a:rPr>
              <a:t>Digital Futures: </a:t>
            </a:r>
            <a:r>
              <a:rPr lang="en-GB" u="none" dirty="0" smtClean="0">
                <a:latin typeface="Arial" charset="0"/>
                <a:cs typeface="Arial" charset="0"/>
              </a:rPr>
              <a:t>new opportunities afforded by advances in technology</a:t>
            </a:r>
          </a:p>
          <a:p>
            <a:pPr>
              <a:buClr>
                <a:srgbClr val="8CADAE"/>
              </a:buClr>
              <a:buNone/>
            </a:pPr>
            <a:endParaRPr lang="en-GB" dirty="0" smtClean="0">
              <a:latin typeface="Arial" charset="0"/>
              <a:cs typeface="Arial" charset="0"/>
            </a:endParaRPr>
          </a:p>
          <a:p>
            <a:pPr>
              <a:buClr>
                <a:srgbClr val="8CADAE"/>
              </a:buClr>
              <a:buNone/>
            </a:pPr>
            <a:r>
              <a:rPr lang="en-GB" u="sng" dirty="0" smtClean="0">
                <a:latin typeface="Arial" charset="0"/>
                <a:cs typeface="Arial" charset="0"/>
              </a:rPr>
              <a:t>Educational Research</a:t>
            </a:r>
            <a:r>
              <a:rPr lang="en-GB" dirty="0" smtClean="0">
                <a:latin typeface="Arial" charset="0"/>
                <a:cs typeface="Arial" charset="0"/>
              </a:rPr>
              <a:t>: Criticism of relevance of educational research. Broad church. As a sector we have a poorly organised knowledge base. </a:t>
            </a:r>
          </a:p>
          <a:p>
            <a:pPr>
              <a:buClr>
                <a:srgbClr val="8CADAE"/>
              </a:buClr>
              <a:buNone/>
            </a:pPr>
            <a:endParaRPr lang="en-GB" dirty="0" smtClean="0">
              <a:latin typeface="Arial" charset="0"/>
              <a:cs typeface="Arial" charset="0"/>
            </a:endParaRPr>
          </a:p>
          <a:p>
            <a:pPr>
              <a:buClr>
                <a:srgbClr val="8CADAE"/>
              </a:buClr>
              <a:buNone/>
            </a:pPr>
            <a:r>
              <a:rPr lang="en-GB" dirty="0" smtClean="0">
                <a:latin typeface="Arial" charset="0"/>
                <a:cs typeface="Arial" charset="0"/>
              </a:rPr>
              <a:t>Would the medical, legal, aero-engineering professions find the standard of our evidence base acceptable?</a:t>
            </a:r>
          </a:p>
          <a:p>
            <a:pPr>
              <a:buClr>
                <a:srgbClr val="8CADAE"/>
              </a:buClr>
              <a:buNone/>
            </a:pPr>
            <a:r>
              <a:rPr lang="en-GB" u="none" dirty="0" smtClean="0">
                <a:latin typeface="Arial" charset="0"/>
                <a:cs typeface="Arial" charset="0"/>
              </a:rPr>
              <a:t>Messages for university staff about how to improve the evidence base for their research within current financial constraints, how they publish so that users (politicians and practitioners) can use their work as a foundation for decision-making and how they decide on what is worth researching in the first place</a:t>
            </a:r>
            <a:r>
              <a:rPr lang="en-GB" dirty="0" smtClean="0">
                <a:latin typeface="Arial" charset="0"/>
                <a:cs typeface="Arial" charset="0"/>
              </a:rPr>
              <a:t> </a:t>
            </a:r>
            <a:endParaRPr lang="en-GB" dirty="0" smtClean="0"/>
          </a:p>
          <a:p>
            <a:endParaRPr lang="en-GB" dirty="0"/>
          </a:p>
        </p:txBody>
      </p:sp>
      <p:sp>
        <p:nvSpPr>
          <p:cNvPr id="4" name="Slide Number Placeholder 3"/>
          <p:cNvSpPr>
            <a:spLocks noGrp="1"/>
          </p:cNvSpPr>
          <p:nvPr>
            <p:ph type="sldNum" sz="quarter" idx="10"/>
          </p:nvPr>
        </p:nvSpPr>
        <p:spPr/>
        <p:txBody>
          <a:bodyPr/>
          <a:lstStyle/>
          <a:p>
            <a:fld id="{F42DB582-CAB3-434F-9482-D29A13AA9E07}" type="slidenum">
              <a:rPr lang="en-GB" smtClean="0"/>
              <a:t>3</a:t>
            </a:fld>
            <a:endParaRPr lang="en-GB"/>
          </a:p>
        </p:txBody>
      </p:sp>
    </p:spTree>
    <p:extLst>
      <p:ext uri="{BB962C8B-B14F-4D97-AF65-F5344CB8AC3E}">
        <p14:creationId xmlns:p14="http://schemas.microsoft.com/office/powerpoint/2010/main" val="192381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Clr>
                <a:srgbClr val="8CADAE"/>
              </a:buClr>
            </a:pPr>
            <a:r>
              <a:rPr lang="en-GB" sz="1200" dirty="0" smtClean="0">
                <a:latin typeface="Arial" charset="0"/>
                <a:cs typeface="Arial" charset="0"/>
              </a:rPr>
              <a:t>The answer is yes if</a:t>
            </a:r>
            <a:r>
              <a:rPr lang="en-GB" sz="1200" baseline="0" dirty="0" smtClean="0">
                <a:latin typeface="Arial" charset="0"/>
                <a:cs typeface="Arial" charset="0"/>
              </a:rPr>
              <a:t> we believe that</a:t>
            </a:r>
            <a:r>
              <a:rPr lang="en-GB" sz="1200" dirty="0" smtClean="0">
                <a:latin typeface="Arial" charset="0"/>
                <a:cs typeface="Arial" charset="0"/>
              </a:rPr>
              <a:t> evidence-based practice improves outcomes.</a:t>
            </a:r>
          </a:p>
          <a:p>
            <a:pPr eaLnBrk="1" hangingPunct="1">
              <a:buClr>
                <a:srgbClr val="8CADAE"/>
              </a:buClr>
            </a:pPr>
            <a:endParaRPr lang="en-GB" sz="1200" dirty="0" smtClean="0">
              <a:latin typeface="Arial" charset="0"/>
              <a:cs typeface="Arial" charset="0"/>
            </a:endParaRPr>
          </a:p>
          <a:p>
            <a:pPr eaLnBrk="1" hangingPunct="1">
              <a:spcBef>
                <a:spcPct val="0"/>
              </a:spcBef>
            </a:pPr>
            <a:r>
              <a:rPr lang="en-GB" dirty="0" smtClean="0"/>
              <a:t>Plus </a:t>
            </a:r>
            <a:r>
              <a:rPr lang="en-GB" dirty="0" err="1" smtClean="0"/>
              <a:t>cpd</a:t>
            </a:r>
            <a:r>
              <a:rPr lang="en-GB" dirty="0" smtClean="0"/>
              <a:t> challenge and change over 40 </a:t>
            </a:r>
            <a:r>
              <a:rPr lang="en-GB" dirty="0" err="1" smtClean="0"/>
              <a:t>yrs</a:t>
            </a:r>
            <a:r>
              <a:rPr lang="en-GB" dirty="0" smtClean="0"/>
              <a:t> Knowledge is not static, new knowledge needs to be created, tested, published Plus in complex societies with few unskilled jobs, to maximise harnessing of the talents in the population, the goal is for learners to  learn better, faster - no child left behind, personalisation, tracking individual attainment, holding teachers accountable for progress of individuals - </a:t>
            </a:r>
          </a:p>
          <a:p>
            <a:pPr eaLnBrk="1" hangingPunct="1">
              <a:spcBef>
                <a:spcPct val="0"/>
              </a:spcBef>
            </a:pPr>
            <a:endParaRPr lang="en-US" sz="1100" dirty="0" smtClean="0"/>
          </a:p>
          <a:p>
            <a:pPr eaLnBrk="1" hangingPunct="1">
              <a:buClr>
                <a:srgbClr val="8CADAE"/>
              </a:buClr>
            </a:pPr>
            <a:endParaRPr lang="en-GB" sz="1200" dirty="0" smtClean="0">
              <a:latin typeface="Arial" charset="0"/>
              <a:cs typeface="Arial" charset="0"/>
            </a:endParaRPr>
          </a:p>
          <a:p>
            <a:endParaRPr lang="en-GB" dirty="0"/>
          </a:p>
        </p:txBody>
      </p:sp>
      <p:sp>
        <p:nvSpPr>
          <p:cNvPr id="4" name="Slide Number Placeholder 3"/>
          <p:cNvSpPr>
            <a:spLocks noGrp="1"/>
          </p:cNvSpPr>
          <p:nvPr>
            <p:ph type="sldNum" sz="quarter" idx="10"/>
          </p:nvPr>
        </p:nvSpPr>
        <p:spPr/>
        <p:txBody>
          <a:bodyPr/>
          <a:lstStyle/>
          <a:p>
            <a:fld id="{F42DB582-CAB3-434F-9482-D29A13AA9E07}" type="slidenum">
              <a:rPr lang="en-GB" smtClean="0"/>
              <a:t>4</a:t>
            </a:fld>
            <a:endParaRPr lang="en-GB"/>
          </a:p>
        </p:txBody>
      </p:sp>
    </p:spTree>
    <p:extLst>
      <p:ext uri="{BB962C8B-B14F-4D97-AF65-F5344CB8AC3E}">
        <p14:creationId xmlns:p14="http://schemas.microsoft.com/office/powerpoint/2010/main" val="830847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effectLst/>
              </a:rPr>
              <a:t>Key competences in the shape of knowledge, skills and attitudes appropriate to each context are fundamental for each individual in a knowledge-based society. They provide added value for the labour market, social cohesion and active citizenship by offering flexibility and adaptability, satisfaction and motivation. Because they should be acquired by everyone, this recommendation proposes a reference tool for European Union (EU) countries to ensure that these key competences are fully integrated into their strategies and infrastructures, particularly in the context of lifelong learning</a:t>
            </a:r>
          </a:p>
          <a:p>
            <a:endParaRPr lang="en-GB" dirty="0" smtClean="0">
              <a:effectLst/>
            </a:endParaRPr>
          </a:p>
          <a:p>
            <a:r>
              <a:rPr lang="en-GB" dirty="0" smtClean="0">
                <a:effectLst/>
              </a:rPr>
              <a:t>Key competences should be acquired by:</a:t>
            </a:r>
          </a:p>
          <a:p>
            <a:r>
              <a:rPr lang="en-GB" dirty="0" smtClean="0">
                <a:effectLst/>
              </a:rPr>
              <a:t>young people at the end of their compulsory education and training, equipping them for adult life, particularly for working life, whilst forming a basis for further learning;</a:t>
            </a:r>
          </a:p>
          <a:p>
            <a:r>
              <a:rPr lang="en-GB" b="1" dirty="0" smtClean="0">
                <a:effectLst/>
              </a:rPr>
              <a:t>adults throughout their lives, through a process of developing and updating skills. </a:t>
            </a:r>
            <a:r>
              <a:rPr lang="en-GB" b="0" dirty="0" smtClean="0">
                <a:effectLst/>
              </a:rPr>
              <a:t>Implications for professional knowledge</a:t>
            </a:r>
            <a:endParaRPr lang="en-GB" b="1" dirty="0" smtClean="0">
              <a:effectLst/>
            </a:endParaRPr>
          </a:p>
          <a:p>
            <a:endParaRPr lang="en-GB" dirty="0"/>
          </a:p>
        </p:txBody>
      </p:sp>
      <p:sp>
        <p:nvSpPr>
          <p:cNvPr id="4" name="Slide Number Placeholder 3"/>
          <p:cNvSpPr>
            <a:spLocks noGrp="1"/>
          </p:cNvSpPr>
          <p:nvPr>
            <p:ph type="sldNum" sz="quarter" idx="10"/>
          </p:nvPr>
        </p:nvSpPr>
        <p:spPr/>
        <p:txBody>
          <a:bodyPr/>
          <a:lstStyle/>
          <a:p>
            <a:fld id="{8FE4FF08-9637-471D-8DE3-343A916AEB40}" type="slidenum">
              <a:rPr lang="en-GB" smtClean="0"/>
              <a:t>5</a:t>
            </a:fld>
            <a:endParaRPr lang="en-GB"/>
          </a:p>
        </p:txBody>
      </p:sp>
    </p:spTree>
    <p:extLst>
      <p:ext uri="{BB962C8B-B14F-4D97-AF65-F5344CB8AC3E}">
        <p14:creationId xmlns:p14="http://schemas.microsoft.com/office/powerpoint/2010/main" val="4095918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rgbClr val="8CADAE"/>
              </a:buClr>
            </a:pPr>
            <a:r>
              <a:rPr lang="en-GB" dirty="0" smtClean="0">
                <a:latin typeface="Arial" charset="0"/>
                <a:cs typeface="Arial" charset="0"/>
              </a:rPr>
              <a:t>Where does the research-based evidence upon which teachers can</a:t>
            </a:r>
            <a:r>
              <a:rPr lang="en-GB" baseline="0" dirty="0" smtClean="0">
                <a:latin typeface="Arial" charset="0"/>
                <a:cs typeface="Arial" charset="0"/>
              </a:rPr>
              <a:t> draw to improve their practice actually reside?</a:t>
            </a:r>
          </a:p>
          <a:p>
            <a:pPr>
              <a:buClr>
                <a:srgbClr val="8CADAE"/>
              </a:buClr>
            </a:pPr>
            <a:endParaRPr lang="en-GB" baseline="0" dirty="0" smtClean="0">
              <a:latin typeface="Arial" charset="0"/>
              <a:cs typeface="Arial" charset="0"/>
            </a:endParaRPr>
          </a:p>
          <a:p>
            <a:pPr>
              <a:buClr>
                <a:srgbClr val="8CADAE"/>
              </a:buClr>
            </a:pPr>
            <a:r>
              <a:rPr lang="en-GB" dirty="0" smtClean="0">
                <a:latin typeface="Arial" charset="0"/>
                <a:cs typeface="Arial" charset="0"/>
              </a:rPr>
              <a:t>Time delay/limited access to evidence by educators</a:t>
            </a:r>
          </a:p>
          <a:p>
            <a:pPr>
              <a:buClr>
                <a:srgbClr val="8CADAE"/>
              </a:buClr>
            </a:pPr>
            <a:r>
              <a:rPr lang="en-GB" dirty="0" smtClean="0">
                <a:latin typeface="Arial" charset="0"/>
                <a:cs typeface="Arial" charset="0"/>
              </a:rPr>
              <a:t>the costs and challenge of on-going professional development for teachers</a:t>
            </a:r>
          </a:p>
          <a:p>
            <a:pPr>
              <a:buClr>
                <a:srgbClr val="8CADAE"/>
              </a:buClr>
            </a:pPr>
            <a:r>
              <a:rPr lang="en-GB" dirty="0" smtClean="0">
                <a:latin typeface="Arial" charset="0"/>
                <a:cs typeface="Arial" charset="0"/>
              </a:rPr>
              <a:t>need for theory/practice links</a:t>
            </a:r>
          </a:p>
          <a:p>
            <a:pPr>
              <a:buClr>
                <a:srgbClr val="8CADAE"/>
              </a:buClr>
            </a:pPr>
            <a:r>
              <a:rPr lang="en-GB" dirty="0" smtClean="0">
                <a:latin typeface="Arial" charset="0"/>
                <a:cs typeface="Arial" charset="0"/>
              </a:rPr>
              <a:t>How do we rise to these challenges?</a:t>
            </a:r>
          </a:p>
          <a:p>
            <a:endParaRPr lang="en-GB" dirty="0"/>
          </a:p>
        </p:txBody>
      </p:sp>
      <p:sp>
        <p:nvSpPr>
          <p:cNvPr id="4" name="Slide Number Placeholder 3"/>
          <p:cNvSpPr>
            <a:spLocks noGrp="1"/>
          </p:cNvSpPr>
          <p:nvPr>
            <p:ph type="sldNum" sz="quarter" idx="10"/>
          </p:nvPr>
        </p:nvSpPr>
        <p:spPr/>
        <p:txBody>
          <a:bodyPr/>
          <a:lstStyle/>
          <a:p>
            <a:fld id="{F42DB582-CAB3-434F-9482-D29A13AA9E07}" type="slidenum">
              <a:rPr lang="en-GB" smtClean="0"/>
              <a:t>6</a:t>
            </a:fld>
            <a:endParaRPr lang="en-GB"/>
          </a:p>
        </p:txBody>
      </p:sp>
    </p:spTree>
    <p:extLst>
      <p:ext uri="{BB962C8B-B14F-4D97-AF65-F5344CB8AC3E}">
        <p14:creationId xmlns:p14="http://schemas.microsoft.com/office/powerpoint/2010/main" val="3122272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Increased codification of knowledge</a:t>
            </a:r>
          </a:p>
          <a:p>
            <a:r>
              <a:rPr lang="en-GB" dirty="0" smtClean="0"/>
              <a:t>Improved R&amp;D</a:t>
            </a:r>
            <a:endParaRPr lang="en-GB" dirty="0"/>
          </a:p>
        </p:txBody>
      </p:sp>
      <p:sp>
        <p:nvSpPr>
          <p:cNvPr id="4" name="Slide Number Placeholder 3"/>
          <p:cNvSpPr>
            <a:spLocks noGrp="1"/>
          </p:cNvSpPr>
          <p:nvPr>
            <p:ph type="sldNum" sz="quarter" idx="10"/>
          </p:nvPr>
        </p:nvSpPr>
        <p:spPr/>
        <p:txBody>
          <a:bodyPr/>
          <a:lstStyle/>
          <a:p>
            <a:fld id="{F42DB582-CAB3-434F-9482-D29A13AA9E07}" type="slidenum">
              <a:rPr lang="en-GB" smtClean="0"/>
              <a:t>11</a:t>
            </a:fld>
            <a:endParaRPr lang="en-GB"/>
          </a:p>
        </p:txBody>
      </p:sp>
    </p:spTree>
    <p:extLst>
      <p:ext uri="{BB962C8B-B14F-4D97-AF65-F5344CB8AC3E}">
        <p14:creationId xmlns:p14="http://schemas.microsoft.com/office/powerpoint/2010/main" val="287955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4" name="Shape 106"/>
          <p:cNvSpPr>
            <a:spLocks noGrp="1" noRot="1" noChangeAspect="1" noTextEdit="1"/>
          </p:cNvSpPr>
          <p:nvPr>
            <p:ph type="sldImg" idx="2"/>
          </p:nvPr>
        </p:nvSpPr>
        <p:spPr>
          <a:noFill/>
        </p:spPr>
      </p:sp>
      <p:sp>
        <p:nvSpPr>
          <p:cNvPr id="33795" name="Shape 107"/>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spcBef>
                <a:spcPct val="0"/>
              </a:spcBef>
            </a:pPr>
            <a:r>
              <a:rPr lang="en-US" sz="1800" smtClean="0"/>
              <a:t>Stenhouse’s idea was for synthesis across action research studies using extensive collaborations between researchers and practitioners</a:t>
            </a:r>
          </a:p>
          <a:p>
            <a:pPr eaLnBrk="1" hangingPunct="1">
              <a:spcBef>
                <a:spcPct val="0"/>
              </a:spcBef>
            </a:pPr>
            <a:endParaRPr lang="en-US" sz="11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p:sp>
      <p:sp>
        <p:nvSpPr>
          <p:cNvPr id="58371" name="Notes Placeholder 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dirty="0" smtClean="0"/>
              <a:t>Improving teacher education and learner outcomes is a major challenge for developing and developed countries. So why aren’t policy and practice underpinned by an agreed body of research based evidence? </a:t>
            </a:r>
          </a:p>
          <a:p>
            <a:endParaRPr lang="en-US" sz="1100" dirty="0" smtClean="0"/>
          </a:p>
          <a:p>
            <a:r>
              <a:rPr lang="en-US" sz="1100" dirty="0" smtClean="0"/>
              <a:t>EFC includes</a:t>
            </a:r>
            <a:r>
              <a:rPr lang="en-US" sz="1100" baseline="0" dirty="0" smtClean="0"/>
              <a:t> </a:t>
            </a:r>
            <a:r>
              <a:rPr lang="en-GB" sz="1100" dirty="0" smtClean="0">
                <a:cs typeface="Arial" charset="0"/>
              </a:rPr>
              <a:t>a set of tools to make that happen.</a:t>
            </a:r>
            <a:endParaRPr lang="en-GB" sz="1100"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4818" name="Shape 120"/>
          <p:cNvSpPr>
            <a:spLocks noGrp="1" noRot="1" noChangeAspect="1" noTextEdit="1"/>
          </p:cNvSpPr>
          <p:nvPr>
            <p:ph type="sldImg" idx="2"/>
          </p:nvPr>
        </p:nvSpPr>
        <p:spPr>
          <a:noFill/>
        </p:spPr>
      </p:sp>
      <p:sp>
        <p:nvSpPr>
          <p:cNvPr id="34819" name="Shape 121"/>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spcBef>
                <a:spcPct val="0"/>
              </a:spcBef>
            </a:pPr>
            <a:r>
              <a:rPr lang="en-US" smtClean="0"/>
              <a:t>The Education Futures Collaboration is an </a:t>
            </a:r>
            <a:r>
              <a:rPr lang="en-US" b="1" smtClean="0"/>
              <a:t>independent umbrella organisation</a:t>
            </a:r>
          </a:p>
          <a:p>
            <a:pPr eaLnBrk="1" hangingPunct="1">
              <a:spcBef>
                <a:spcPct val="0"/>
              </a:spcBef>
            </a:pPr>
            <a:r>
              <a:rPr lang="en-US" smtClean="0"/>
              <a:t> </a:t>
            </a:r>
          </a:p>
          <a:p>
            <a:pPr eaLnBrk="1" hangingPunct="1">
              <a:spcBef>
                <a:spcPct val="0"/>
              </a:spcBef>
            </a:pPr>
            <a:r>
              <a:rPr lang="en-US" sz="1100" b="1" smtClean="0"/>
              <a:t>Pockets of good practice:</a:t>
            </a:r>
          </a:p>
          <a:p>
            <a:pPr eaLnBrk="1" hangingPunct="1">
              <a:spcBef>
                <a:spcPct val="0"/>
              </a:spcBef>
            </a:pPr>
            <a:r>
              <a:rPr lang="en-US" sz="1100" smtClean="0"/>
              <a:t>Coalition for Evidence Based Research in Education (CEBE) Jon Sharples and Estelle Morris (York) </a:t>
            </a:r>
          </a:p>
          <a:p>
            <a:pPr eaLnBrk="1" hangingPunct="1">
              <a:spcBef>
                <a:spcPct val="0"/>
              </a:spcBef>
            </a:pPr>
            <a:r>
              <a:rPr lang="en-US" sz="1100" smtClean="0"/>
              <a:t>TTRB - Mike Blamires (Christchurch Canterbury)</a:t>
            </a:r>
          </a:p>
          <a:p>
            <a:pPr eaLnBrk="1" hangingPunct="1">
              <a:spcBef>
                <a:spcPct val="0"/>
              </a:spcBef>
            </a:pPr>
            <a:endParaRPr lang="en-US" sz="1100" smtClean="0"/>
          </a:p>
          <a:p>
            <a:pPr eaLnBrk="1" hangingPunct="1">
              <a:spcBef>
                <a:spcPct val="0"/>
              </a:spcBef>
            </a:pPr>
            <a:r>
              <a:rPr lang="en-US" sz="1100" b="1" smtClean="0"/>
              <a:t>Joining up the parts:</a:t>
            </a:r>
          </a:p>
          <a:p>
            <a:pPr eaLnBrk="1" hangingPunct="1">
              <a:spcBef>
                <a:spcPct val="0"/>
              </a:spcBef>
            </a:pPr>
            <a:r>
              <a:rPr lang="en-US" sz="1100" smtClean="0"/>
              <a:t>We have started this process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42DB582-CAB3-434F-9482-D29A13AA9E07}" type="slidenum">
              <a:rPr lang="en-GB" smtClean="0"/>
              <a:t>17</a:t>
            </a:fld>
            <a:endParaRPr lang="en-GB"/>
          </a:p>
        </p:txBody>
      </p:sp>
    </p:spTree>
    <p:extLst>
      <p:ext uri="{BB962C8B-B14F-4D97-AF65-F5344CB8AC3E}">
        <p14:creationId xmlns:p14="http://schemas.microsoft.com/office/powerpoint/2010/main" val="3386843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9394" name="Shape 203"/>
          <p:cNvSpPr>
            <a:spLocks noGrp="1" noRot="1" noChangeAspect="1" noTextEdit="1"/>
          </p:cNvSpPr>
          <p:nvPr>
            <p:ph type="sldImg" idx="2"/>
          </p:nvPr>
        </p:nvSpPr>
        <p:spPr>
          <a:noFill/>
        </p:spPr>
      </p:sp>
      <p:sp>
        <p:nvSpPr>
          <p:cNvPr id="59395" name="Shape 20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spcBef>
                <a:spcPct val="0"/>
              </a:spcBef>
            </a:pPr>
            <a:r>
              <a:rPr lang="en-US" sz="1100" dirty="0" smtClean="0"/>
              <a:t>MESH uses online graphical flowcharts/</a:t>
            </a:r>
            <a:r>
              <a:rPr lang="en-US" sz="1100" dirty="0" err="1" smtClean="0"/>
              <a:t>mindmaps</a:t>
            </a:r>
            <a:r>
              <a:rPr lang="en-US" sz="1100" dirty="0" smtClean="0"/>
              <a:t> or pathways as a way of presenting complex knowledge, each node in the pathway provides a link to a summary of the evidence and to the resources used for the summary. </a:t>
            </a:r>
          </a:p>
          <a:p>
            <a:pPr eaLnBrk="1" hangingPunct="1">
              <a:spcBef>
                <a:spcPct val="0"/>
              </a:spcBef>
            </a:pPr>
            <a:endParaRPr lang="en-US" sz="1100" dirty="0" smtClean="0"/>
          </a:p>
          <a:p>
            <a:pPr eaLnBrk="1" hangingPunct="1">
              <a:spcBef>
                <a:spcPct val="0"/>
              </a:spcBef>
            </a:pPr>
            <a:r>
              <a:rPr lang="en-US" sz="1100" dirty="0" smtClean="0"/>
              <a:t>The resources presented in these online pathways may be of any web based format such as text, audio or video and are underpinned with rigorous high quality research evidence.</a:t>
            </a:r>
          </a:p>
          <a:p>
            <a:pPr eaLnBrk="1" hangingPunct="1">
              <a:spcBef>
                <a:spcPct val="0"/>
              </a:spcBef>
            </a:pPr>
            <a:endParaRPr lang="en-US" sz="1100" dirty="0" smtClean="0"/>
          </a:p>
          <a:p>
            <a:pPr eaLnBrk="1" hangingPunct="1">
              <a:spcBef>
                <a:spcPct val="0"/>
              </a:spcBef>
            </a:pPr>
            <a:r>
              <a:rPr lang="en-US" sz="1100" dirty="0" smtClean="0"/>
              <a:t>Run as a journal would - with an editorial board and peer review </a:t>
            </a:r>
          </a:p>
          <a:p>
            <a:pPr eaLnBrk="1" hangingPunct="1">
              <a:spcBef>
                <a:spcPct val="0"/>
              </a:spcBef>
            </a:pPr>
            <a:endParaRPr lang="en-US" sz="1100" dirty="0" smtClean="0"/>
          </a:p>
          <a:p>
            <a:pPr eaLnBrk="1" hangingPunct="1">
              <a:spcBef>
                <a:spcPct val="0"/>
              </a:spcBef>
            </a:pPr>
            <a:r>
              <a:rPr lang="en-US" sz="1100" dirty="0" smtClean="0"/>
              <a:t>We are in a pilot phase with this and welcome people to join us in a variety of capacities - editors, contributors, subject experts and reviewers - please let us know of visit the website for more information.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0418" name="Shape 141"/>
          <p:cNvSpPr>
            <a:spLocks noGrp="1" noRot="1" noChangeAspect="1" noTextEdit="1"/>
          </p:cNvSpPr>
          <p:nvPr>
            <p:ph type="sldImg" idx="2"/>
          </p:nvPr>
        </p:nvSpPr>
        <p:spPr>
          <a:noFill/>
        </p:spPr>
      </p:sp>
      <p:sp>
        <p:nvSpPr>
          <p:cNvPr id="60419" name="Shape 14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15000"/>
              </a:lnSpc>
              <a:spcBef>
                <a:spcPct val="0"/>
              </a:spcBef>
            </a:pPr>
            <a:r>
              <a:rPr lang="en-US" sz="1400" b="1" dirty="0" smtClean="0"/>
              <a:t>Environment</a:t>
            </a:r>
            <a:r>
              <a:rPr lang="en-US" sz="1400" dirty="0" smtClean="0"/>
              <a:t> for professional networking of educators</a:t>
            </a:r>
          </a:p>
          <a:p>
            <a:pPr eaLnBrk="1" hangingPunct="1">
              <a:spcBef>
                <a:spcPct val="0"/>
              </a:spcBef>
            </a:pPr>
            <a:endParaRPr lang="en-US" sz="1100" dirty="0" smtClean="0"/>
          </a:p>
          <a:p>
            <a:pPr eaLnBrk="1" hangingPunct="1">
              <a:lnSpc>
                <a:spcPct val="115000"/>
              </a:lnSpc>
              <a:spcBef>
                <a:spcPct val="0"/>
              </a:spcBef>
            </a:pPr>
            <a:r>
              <a:rPr lang="en-US" sz="1400" b="1" dirty="0" smtClean="0"/>
              <a:t>Based on</a:t>
            </a:r>
            <a:r>
              <a:rPr lang="en-US" sz="1400" dirty="0" smtClean="0"/>
              <a:t> the robust UK award winning platform developed to support knowledge sharing across local government which grew to 100,000 users in over 1000 communities within a few years.</a:t>
            </a:r>
          </a:p>
          <a:p>
            <a:pPr eaLnBrk="1" hangingPunct="1">
              <a:spcBef>
                <a:spcPct val="0"/>
              </a:spcBef>
            </a:pPr>
            <a:endParaRPr lang="en-US" sz="1100" dirty="0" smtClean="0"/>
          </a:p>
          <a:p>
            <a:pPr eaLnBrk="1" hangingPunct="1">
              <a:lnSpc>
                <a:spcPct val="115000"/>
              </a:lnSpc>
              <a:spcBef>
                <a:spcPct val="0"/>
              </a:spcBef>
            </a:pPr>
            <a:r>
              <a:rPr lang="en-US" sz="1400" b="1" dirty="0" smtClean="0"/>
              <a:t>Private or public community workspaces</a:t>
            </a:r>
            <a:r>
              <a:rPr lang="en-US" sz="1400" dirty="0" smtClean="0"/>
              <a:t> with library, wiki, forum, email alerts, members list, blog, and ability to create sub-communities, people finder.</a:t>
            </a:r>
          </a:p>
          <a:p>
            <a:pPr eaLnBrk="1" hangingPunct="1">
              <a:spcBef>
                <a:spcPct val="0"/>
              </a:spcBef>
            </a:pPr>
            <a:endParaRPr lang="en-US" sz="1100" dirty="0" smtClean="0"/>
          </a:p>
          <a:p>
            <a:pPr eaLnBrk="1" hangingPunct="1">
              <a:lnSpc>
                <a:spcPct val="115000"/>
              </a:lnSpc>
              <a:spcBef>
                <a:spcPct val="0"/>
              </a:spcBef>
            </a:pPr>
            <a:r>
              <a:rPr lang="en-US" sz="1400" b="1" dirty="0" smtClean="0"/>
              <a:t>All members are known</a:t>
            </a:r>
            <a:r>
              <a:rPr lang="en-US" sz="1400" dirty="0" smtClean="0"/>
              <a:t> -  as a profile is created at registration (which is free)</a:t>
            </a:r>
          </a:p>
          <a:p>
            <a:pPr eaLnBrk="1" hangingPunct="1">
              <a:spcBef>
                <a:spcPct val="0"/>
              </a:spcBef>
            </a:pPr>
            <a:endParaRPr lang="en-US" sz="1100" dirty="0" smtClean="0"/>
          </a:p>
          <a:p>
            <a:pPr eaLnBrk="1" hangingPunct="1">
              <a:lnSpc>
                <a:spcPct val="115000"/>
              </a:lnSpc>
              <a:spcBef>
                <a:spcPct val="0"/>
              </a:spcBef>
            </a:pPr>
            <a:r>
              <a:rPr lang="en-US" sz="1400" b="1" dirty="0" smtClean="0"/>
              <a:t>Allows all interested in education to join the</a:t>
            </a:r>
            <a:r>
              <a:rPr lang="en-US" sz="1400" dirty="0" smtClean="0"/>
              <a:t> public communities and to apply to join private communities</a:t>
            </a:r>
          </a:p>
          <a:p>
            <a:pPr eaLnBrk="1" hangingPunct="1">
              <a:spcBef>
                <a:spcPct val="0"/>
              </a:spcBef>
            </a:pPr>
            <a:endParaRPr lang="en-US" sz="1100" dirty="0" smtClean="0"/>
          </a:p>
          <a:p>
            <a:pPr eaLnBrk="1" hangingPunct="1">
              <a:lnSpc>
                <a:spcPct val="115000"/>
              </a:lnSpc>
              <a:spcBef>
                <a:spcPct val="0"/>
              </a:spcBef>
            </a:pPr>
            <a:r>
              <a:rPr lang="en-US" sz="1400" b="1" dirty="0" smtClean="0"/>
              <a:t>Communities can be set up in minutes </a:t>
            </a:r>
          </a:p>
          <a:p>
            <a:pPr eaLnBrk="1" hangingPunct="1">
              <a:spcBef>
                <a:spcPct val="0"/>
              </a:spcBef>
            </a:pPr>
            <a:endParaRPr lang="en-US" sz="1100"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42" name="Shape 148"/>
          <p:cNvSpPr>
            <a:spLocks noGrp="1" noRot="1" noChangeAspect="1" noTextEdit="1"/>
          </p:cNvSpPr>
          <p:nvPr>
            <p:ph type="sldImg" idx="2"/>
          </p:nvPr>
        </p:nvSpPr>
        <p:spPr>
          <a:noFill/>
        </p:spPr>
      </p:sp>
      <p:sp>
        <p:nvSpPr>
          <p:cNvPr id="61443" name="Shape 149"/>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spcBef>
                <a:spcPct val="0"/>
              </a:spcBef>
            </a:pPr>
            <a:r>
              <a:rPr lang="en-US" sz="1100" smtClean="0"/>
              <a:t>Explain the blue bar</a:t>
            </a:r>
          </a:p>
          <a:p>
            <a:pPr eaLnBrk="1" hangingPunct="1">
              <a:spcBef>
                <a:spcPct val="0"/>
              </a:spcBef>
            </a:pPr>
            <a:r>
              <a:rPr lang="en-US" sz="1100" smtClean="0"/>
              <a:t>Tools on Right</a:t>
            </a:r>
          </a:p>
          <a:p>
            <a:pPr eaLnBrk="1" hangingPunct="1">
              <a:spcBef>
                <a:spcPct val="0"/>
              </a:spcBef>
            </a:pPr>
            <a:r>
              <a:rPr lang="en-US" sz="1100" smtClean="0"/>
              <a:t>Community Hub purple</a:t>
            </a:r>
          </a:p>
          <a:p>
            <a:pPr eaLnBrk="1" hangingPunct="1">
              <a:spcBef>
                <a:spcPct val="0"/>
              </a:spcBef>
            </a:pPr>
            <a:r>
              <a:rPr lang="en-US" sz="1100" smtClean="0"/>
              <a:t>Naming conventions</a:t>
            </a:r>
          </a:p>
          <a:p>
            <a:pPr eaLnBrk="1" hangingPunct="1">
              <a:spcBef>
                <a:spcPct val="0"/>
              </a:spcBef>
            </a:pPr>
            <a:r>
              <a:rPr lang="en-US" sz="1100" b="1" smtClean="0"/>
              <a:t>Importance of My Profile - use KEYWORDs to describe your research interests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2466" name="Shape 169"/>
          <p:cNvSpPr>
            <a:spLocks noGrp="1" noRot="1" noChangeAspect="1" noTextEdit="1"/>
          </p:cNvSpPr>
          <p:nvPr>
            <p:ph type="sldImg" idx="2"/>
          </p:nvPr>
        </p:nvSpPr>
        <p:spPr>
          <a:noFill/>
        </p:spPr>
      </p:sp>
      <p:sp>
        <p:nvSpPr>
          <p:cNvPr id="62467" name="Shape 170"/>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spcBef>
                <a:spcPct val="0"/>
              </a:spcBef>
            </a:pPr>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3490" name="Shape 106"/>
          <p:cNvSpPr>
            <a:spLocks noGrp="1" noRot="1" noChangeAspect="1" noTextEdit="1"/>
          </p:cNvSpPr>
          <p:nvPr>
            <p:ph type="sldImg" idx="2"/>
          </p:nvPr>
        </p:nvSpPr>
        <p:spPr>
          <a:noFill/>
        </p:spPr>
      </p:sp>
      <p:sp>
        <p:nvSpPr>
          <p:cNvPr id="63491" name="Shape 107"/>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spcBef>
                <a:spcPct val="0"/>
              </a:spcBef>
            </a:pPr>
            <a:r>
              <a:rPr lang="en-US" sz="1800" smtClean="0"/>
              <a:t>Stenhouse’s idea was for synthesis across action research studies using extensive collaborations between researchers and practitioners</a:t>
            </a:r>
          </a:p>
          <a:p>
            <a:pPr eaLnBrk="1" hangingPunct="1">
              <a:spcBef>
                <a:spcPct val="0"/>
              </a:spcBef>
            </a:pPr>
            <a:endParaRPr lang="en-US" sz="110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4514" name="Shape 127"/>
          <p:cNvSpPr>
            <a:spLocks noGrp="1" noRot="1" noChangeAspect="1" noTextEdit="1"/>
          </p:cNvSpPr>
          <p:nvPr>
            <p:ph type="sldImg" idx="2"/>
          </p:nvPr>
        </p:nvSpPr>
        <p:spPr>
          <a:noFill/>
        </p:spPr>
      </p:sp>
      <p:sp>
        <p:nvSpPr>
          <p:cNvPr id="64515" name="Shape 12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15000"/>
              </a:lnSpc>
              <a:spcBef>
                <a:spcPct val="0"/>
              </a:spcBef>
            </a:pPr>
            <a:r>
              <a:rPr lang="en-US" sz="1400" smtClean="0"/>
              <a:t>The Collaboration is managed by trustees from the founder members</a:t>
            </a:r>
          </a:p>
          <a:p>
            <a:pPr eaLnBrk="1" hangingPunct="1">
              <a:spcBef>
                <a:spcPct val="0"/>
              </a:spcBef>
            </a:pPr>
            <a:endParaRPr lang="en-US" sz="1100" smtClean="0"/>
          </a:p>
          <a:p>
            <a:pPr eaLnBrk="1" hangingPunct="1">
              <a:lnSpc>
                <a:spcPct val="115000"/>
              </a:lnSpc>
              <a:spcBef>
                <a:spcPct val="0"/>
              </a:spcBef>
            </a:pPr>
            <a:r>
              <a:rPr lang="en-US" sz="1400" smtClean="0"/>
              <a:t>Open to all - participatory and needs to grow from the grass roots.</a:t>
            </a:r>
          </a:p>
          <a:p>
            <a:pPr eaLnBrk="1" hangingPunct="1">
              <a:spcBef>
                <a:spcPct val="0"/>
              </a:spcBef>
            </a:pPr>
            <a:endParaRPr lang="en-US" sz="1100" smtClean="0"/>
          </a:p>
          <a:p>
            <a:pPr eaLnBrk="1" hangingPunct="1">
              <a:lnSpc>
                <a:spcPct val="115000"/>
              </a:lnSpc>
              <a:spcBef>
                <a:spcPct val="0"/>
              </a:spcBef>
            </a:pPr>
            <a:r>
              <a:rPr lang="en-US" sz="1400" smtClean="0"/>
              <a:t>Costs are covered by founder members and as part of the professional work of those involved.</a:t>
            </a:r>
          </a:p>
          <a:p>
            <a:pPr eaLnBrk="1" hangingPunct="1">
              <a:spcBef>
                <a:spcPct val="0"/>
              </a:spcBef>
            </a:pPr>
            <a:endParaRPr lang="en-US" sz="1100" smtClean="0"/>
          </a:p>
          <a:p>
            <a:pPr eaLnBrk="1" hangingPunct="1">
              <a:lnSpc>
                <a:spcPct val="115000"/>
              </a:lnSpc>
              <a:spcBef>
                <a:spcPct val="0"/>
              </a:spcBef>
            </a:pPr>
            <a:r>
              <a:rPr lang="en-US" sz="1400" smtClean="0"/>
              <a:t>This provides a snapshot</a:t>
            </a:r>
          </a:p>
          <a:p>
            <a:pPr eaLnBrk="1" hangingPunct="1">
              <a:spcBef>
                <a:spcPct val="0"/>
              </a:spcBef>
            </a:pPr>
            <a:endParaRPr lang="en-US" sz="110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Big Qs facing teacher educators. In face of pressures</a:t>
            </a:r>
            <a:r>
              <a:rPr lang="en-GB" baseline="0" dirty="0" smtClean="0"/>
              <a:t> on UDEs: REF and associated relevance of educational research, School-based ‘training’ – future looks bleak</a:t>
            </a:r>
          </a:p>
          <a:p>
            <a:endParaRPr lang="en-GB" baseline="0" dirty="0" smtClean="0"/>
          </a:p>
          <a:p>
            <a:r>
              <a:rPr lang="en-GB" baseline="0" dirty="0" smtClean="0"/>
              <a:t>Yet there is a further challenge – that of the status of the evidence base itself…..</a:t>
            </a:r>
            <a:endParaRPr lang="en-GB" dirty="0"/>
          </a:p>
        </p:txBody>
      </p:sp>
      <p:sp>
        <p:nvSpPr>
          <p:cNvPr id="4" name="Slide Number Placeholder 3"/>
          <p:cNvSpPr>
            <a:spLocks noGrp="1"/>
          </p:cNvSpPr>
          <p:nvPr>
            <p:ph type="sldNum" sz="quarter" idx="10"/>
          </p:nvPr>
        </p:nvSpPr>
        <p:spPr/>
        <p:txBody>
          <a:bodyPr/>
          <a:lstStyle/>
          <a:p>
            <a:fld id="{7D30A8BE-A33D-4853-AD8A-3E6365154D07}" type="slidenum">
              <a:rPr lang="en-GB" smtClean="0"/>
              <a:t>35</a:t>
            </a:fld>
            <a:endParaRPr lang="en-GB"/>
          </a:p>
        </p:txBody>
      </p:sp>
    </p:spTree>
    <p:extLst>
      <p:ext uri="{BB962C8B-B14F-4D97-AF65-F5344CB8AC3E}">
        <p14:creationId xmlns:p14="http://schemas.microsoft.com/office/powerpoint/2010/main" val="3803227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25FA2D0-C4F4-42BF-90AA-2C75F55770B9}" type="datetimeFigureOut">
              <a:rPr lang="en-GB" smtClean="0"/>
              <a:t>14/06/2013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6434E1-9E8A-4CBD-B461-EB70AF2FE052}" type="slidenum">
              <a:rPr lang="en-GB" smtClean="0"/>
              <a:t>‹#›</a:t>
            </a:fld>
            <a:endParaRPr lang="en-GB"/>
          </a:p>
        </p:txBody>
      </p:sp>
    </p:spTree>
    <p:extLst>
      <p:ext uri="{BB962C8B-B14F-4D97-AF65-F5344CB8AC3E}">
        <p14:creationId xmlns:p14="http://schemas.microsoft.com/office/powerpoint/2010/main" val="3986340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25FA2D0-C4F4-42BF-90AA-2C75F55770B9}" type="datetimeFigureOut">
              <a:rPr lang="en-GB" smtClean="0"/>
              <a:t>14/06/2013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6434E1-9E8A-4CBD-B461-EB70AF2FE052}" type="slidenum">
              <a:rPr lang="en-GB" smtClean="0"/>
              <a:t>‹#›</a:t>
            </a:fld>
            <a:endParaRPr lang="en-GB"/>
          </a:p>
        </p:txBody>
      </p:sp>
    </p:spTree>
    <p:extLst>
      <p:ext uri="{BB962C8B-B14F-4D97-AF65-F5344CB8AC3E}">
        <p14:creationId xmlns:p14="http://schemas.microsoft.com/office/powerpoint/2010/main" val="3296322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5FA2D0-C4F4-42BF-90AA-2C75F55770B9}" type="datetimeFigureOut">
              <a:rPr lang="en-GB" smtClean="0"/>
              <a:t>14/06/2013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6434E1-9E8A-4CBD-B461-EB70AF2FE052}" type="slidenum">
              <a:rPr lang="en-GB" smtClean="0"/>
              <a:t>‹#›</a:t>
            </a:fld>
            <a:endParaRPr lang="en-GB"/>
          </a:p>
        </p:txBody>
      </p:sp>
    </p:spTree>
    <p:extLst>
      <p:ext uri="{BB962C8B-B14F-4D97-AF65-F5344CB8AC3E}">
        <p14:creationId xmlns:p14="http://schemas.microsoft.com/office/powerpoint/2010/main" val="727832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25FA2D0-C4F4-42BF-90AA-2C75F55770B9}" type="datetimeFigureOut">
              <a:rPr lang="en-GB" smtClean="0"/>
              <a:t>14/06/2013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6434E1-9E8A-4CBD-B461-EB70AF2FE052}" type="slidenum">
              <a:rPr lang="en-GB" smtClean="0"/>
              <a:t>‹#›</a:t>
            </a:fld>
            <a:endParaRPr lang="en-GB"/>
          </a:p>
        </p:txBody>
      </p:sp>
    </p:spTree>
    <p:extLst>
      <p:ext uri="{BB962C8B-B14F-4D97-AF65-F5344CB8AC3E}">
        <p14:creationId xmlns:p14="http://schemas.microsoft.com/office/powerpoint/2010/main" val="2574825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25FA2D0-C4F4-42BF-90AA-2C75F55770B9}" type="datetimeFigureOut">
              <a:rPr lang="en-GB" smtClean="0"/>
              <a:t>14/06/2013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F6434E1-9E8A-4CBD-B461-EB70AF2FE052}" type="slidenum">
              <a:rPr lang="en-GB" smtClean="0"/>
              <a:t>‹#›</a:t>
            </a:fld>
            <a:endParaRPr lang="en-GB"/>
          </a:p>
        </p:txBody>
      </p:sp>
    </p:spTree>
    <p:extLst>
      <p:ext uri="{BB962C8B-B14F-4D97-AF65-F5344CB8AC3E}">
        <p14:creationId xmlns:p14="http://schemas.microsoft.com/office/powerpoint/2010/main" val="1407547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25FA2D0-C4F4-42BF-90AA-2C75F55770B9}" type="datetimeFigureOut">
              <a:rPr lang="en-GB" smtClean="0"/>
              <a:t>14/06/2013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F6434E1-9E8A-4CBD-B461-EB70AF2FE052}" type="slidenum">
              <a:rPr lang="en-GB" smtClean="0"/>
              <a:t>‹#›</a:t>
            </a:fld>
            <a:endParaRPr lang="en-GB"/>
          </a:p>
        </p:txBody>
      </p:sp>
    </p:spTree>
    <p:extLst>
      <p:ext uri="{BB962C8B-B14F-4D97-AF65-F5344CB8AC3E}">
        <p14:creationId xmlns:p14="http://schemas.microsoft.com/office/powerpoint/2010/main" val="3144950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5FA2D0-C4F4-42BF-90AA-2C75F55770B9}" type="datetimeFigureOut">
              <a:rPr lang="en-GB" smtClean="0"/>
              <a:t>14/06/2013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F6434E1-9E8A-4CBD-B461-EB70AF2FE052}" type="slidenum">
              <a:rPr lang="en-GB" smtClean="0"/>
              <a:t>‹#›</a:t>
            </a:fld>
            <a:endParaRPr lang="en-GB"/>
          </a:p>
        </p:txBody>
      </p:sp>
    </p:spTree>
    <p:extLst>
      <p:ext uri="{BB962C8B-B14F-4D97-AF65-F5344CB8AC3E}">
        <p14:creationId xmlns:p14="http://schemas.microsoft.com/office/powerpoint/2010/main" val="1388081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5FA2D0-C4F4-42BF-90AA-2C75F55770B9}" type="datetimeFigureOut">
              <a:rPr lang="en-GB" smtClean="0"/>
              <a:t>14/06/2013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6434E1-9E8A-4CBD-B461-EB70AF2FE052}" type="slidenum">
              <a:rPr lang="en-GB" smtClean="0"/>
              <a:t>‹#›</a:t>
            </a:fld>
            <a:endParaRPr lang="en-GB"/>
          </a:p>
        </p:txBody>
      </p:sp>
    </p:spTree>
    <p:extLst>
      <p:ext uri="{BB962C8B-B14F-4D97-AF65-F5344CB8AC3E}">
        <p14:creationId xmlns:p14="http://schemas.microsoft.com/office/powerpoint/2010/main" val="3823439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5FA2D0-C4F4-42BF-90AA-2C75F55770B9}" type="datetimeFigureOut">
              <a:rPr lang="en-GB" smtClean="0"/>
              <a:t>14/06/2013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6434E1-9E8A-4CBD-B461-EB70AF2FE052}" type="slidenum">
              <a:rPr lang="en-GB" smtClean="0"/>
              <a:t>‹#›</a:t>
            </a:fld>
            <a:endParaRPr lang="en-GB"/>
          </a:p>
        </p:txBody>
      </p:sp>
    </p:spTree>
    <p:extLst>
      <p:ext uri="{BB962C8B-B14F-4D97-AF65-F5344CB8AC3E}">
        <p14:creationId xmlns:p14="http://schemas.microsoft.com/office/powerpoint/2010/main" val="2448767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25FA2D0-C4F4-42BF-90AA-2C75F55770B9}" type="datetimeFigureOut">
              <a:rPr lang="en-GB" smtClean="0"/>
              <a:t>14/06/2013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6434E1-9E8A-4CBD-B461-EB70AF2FE052}" type="slidenum">
              <a:rPr lang="en-GB" smtClean="0"/>
              <a:t>‹#›</a:t>
            </a:fld>
            <a:endParaRPr lang="en-GB"/>
          </a:p>
        </p:txBody>
      </p:sp>
    </p:spTree>
    <p:extLst>
      <p:ext uri="{BB962C8B-B14F-4D97-AF65-F5344CB8AC3E}">
        <p14:creationId xmlns:p14="http://schemas.microsoft.com/office/powerpoint/2010/main" val="1385626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25FA2D0-C4F4-42BF-90AA-2C75F55770B9}" type="datetimeFigureOut">
              <a:rPr lang="en-GB" smtClean="0"/>
              <a:t>14/06/2013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6434E1-9E8A-4CBD-B461-EB70AF2FE052}" type="slidenum">
              <a:rPr lang="en-GB" smtClean="0"/>
              <a:t>‹#›</a:t>
            </a:fld>
            <a:endParaRPr lang="en-GB"/>
          </a:p>
        </p:txBody>
      </p:sp>
    </p:spTree>
    <p:extLst>
      <p:ext uri="{BB962C8B-B14F-4D97-AF65-F5344CB8AC3E}">
        <p14:creationId xmlns:p14="http://schemas.microsoft.com/office/powerpoint/2010/main" val="34253158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74637"/>
            <a:ext cx="8229600" cy="1143000"/>
          </a:xfrm>
          <a:prstGeom prst="rect">
            <a:avLst/>
          </a:prstGeom>
          <a:noFill/>
          <a:ln>
            <a:noFill/>
          </a:ln>
        </p:spPr>
        <p:txBody>
          <a:bodyPr/>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a:endParaRPr/>
          </a:p>
        </p:txBody>
      </p:sp>
      <p:sp>
        <p:nvSpPr>
          <p:cNvPr id="12" name="Shape 12"/>
          <p:cNvSpPr txBox="1">
            <a:spLocks noGrp="1"/>
          </p:cNvSpPr>
          <p:nvPr>
            <p:ph type="body" idx="1"/>
          </p:nvPr>
        </p:nvSpPr>
        <p:spPr>
          <a:xfrm>
            <a:off x="457200" y="1600200"/>
            <a:ext cx="8229600" cy="4967700"/>
          </a:xfrm>
          <a:prstGeom prst="rect">
            <a:avLst/>
          </a:prstGeom>
          <a:noFill/>
          <a:ln>
            <a:noFill/>
          </a:ln>
        </p:spPr>
        <p:txBody>
          <a:bodyPr/>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extLst>
      <p:ext uri="{BB962C8B-B14F-4D97-AF65-F5344CB8AC3E}">
        <p14:creationId xmlns:p14="http://schemas.microsoft.com/office/powerpoint/2010/main" val="2778471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ColTx" type="twoColTx">
  <p:cSld name="twoColTx">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457200" y="274637"/>
            <a:ext cx="8229600" cy="1143000"/>
          </a:xfrm>
          <a:prstGeom prst="rect">
            <a:avLst/>
          </a:prstGeom>
          <a:noFill/>
          <a:ln>
            <a:noFill/>
          </a:ln>
        </p:spPr>
        <p:txBody>
          <a:bodyPr/>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a:endParaRPr/>
          </a:p>
        </p:txBody>
      </p:sp>
      <p:sp>
        <p:nvSpPr>
          <p:cNvPr id="15" name="Shape 15"/>
          <p:cNvSpPr txBox="1">
            <a:spLocks noGrp="1"/>
          </p:cNvSpPr>
          <p:nvPr>
            <p:ph type="body" idx="1"/>
          </p:nvPr>
        </p:nvSpPr>
        <p:spPr>
          <a:xfrm>
            <a:off x="457200" y="1600200"/>
            <a:ext cx="3994500" cy="4967700"/>
          </a:xfrm>
          <a:prstGeom prst="rect">
            <a:avLst/>
          </a:prstGeom>
          <a:noFill/>
          <a:ln>
            <a:noFill/>
          </a:ln>
        </p:spPr>
        <p:txBody>
          <a:bodyPr/>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
        <p:nvSpPr>
          <p:cNvPr id="16" name="Shape 16"/>
          <p:cNvSpPr txBox="1">
            <a:spLocks noGrp="1"/>
          </p:cNvSpPr>
          <p:nvPr>
            <p:ph type="body" idx="2"/>
          </p:nvPr>
        </p:nvSpPr>
        <p:spPr>
          <a:xfrm>
            <a:off x="4692273" y="1600200"/>
            <a:ext cx="3994500" cy="4967700"/>
          </a:xfrm>
          <a:prstGeom prst="rect">
            <a:avLst/>
          </a:prstGeom>
          <a:noFill/>
          <a:ln>
            <a:noFill/>
          </a:ln>
        </p:spPr>
        <p:txBody>
          <a:bodyPr/>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extLst>
      <p:ext uri="{BB962C8B-B14F-4D97-AF65-F5344CB8AC3E}">
        <p14:creationId xmlns:p14="http://schemas.microsoft.com/office/powerpoint/2010/main" val="259892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5FA2D0-C4F4-42BF-90AA-2C75F55770B9}" type="datetimeFigureOut">
              <a:rPr lang="en-GB" smtClean="0"/>
              <a:t>14/06/2013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6434E1-9E8A-4CBD-B461-EB70AF2FE052}" type="slidenum">
              <a:rPr lang="en-GB" smtClean="0"/>
              <a:t>‹#›</a:t>
            </a:fld>
            <a:endParaRPr lang="en-GB"/>
          </a:p>
        </p:txBody>
      </p:sp>
    </p:spTree>
    <p:extLst>
      <p:ext uri="{BB962C8B-B14F-4D97-AF65-F5344CB8AC3E}">
        <p14:creationId xmlns:p14="http://schemas.microsoft.com/office/powerpoint/2010/main" val="32993970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www.ttrb.ac.uk/" TargetMode="External"/><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educationcommunities.org/c/162117/home.do"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hyperlink" Target="http://www.cochranecollaboration.org/" TargetMode="External"/><Relationship Id="rId4" Type="http://schemas.openxmlformats.org/officeDocument/2006/relationships/hyperlink" Target="http://www.educationcommunities.or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hyperlink" Target="http://www.meshguides.org/"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www.educationcommunities.or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cochrane.org/" TargetMode="External"/><Relationship Id="rId2" Type="http://schemas.openxmlformats.org/officeDocument/2006/relationships/hyperlink" Target="http://healthguides.mapofmedicine.com/choices/map-open/index.html" TargetMode="External"/><Relationship Id="rId1" Type="http://schemas.openxmlformats.org/officeDocument/2006/relationships/slideLayout" Target="../slideLayouts/slideLayout2.xml"/><Relationship Id="rId4" Type="http://schemas.openxmlformats.org/officeDocument/2006/relationships/hyperlink" Target="http://www.nice.org.uk/"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www.meshguides.org/" TargetMode="External"/><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hyperlink" Target="http://www.educationcommunities.org/"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hyperlink" Target="http://www.educationcommunities.org/"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meshguides.org/" TargetMode="Externa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openxmlformats.org/officeDocument/2006/relationships/hyperlink" Target="http://www.educationcommunities.org/" TargetMode="External"/><Relationship Id="rId2" Type="http://schemas.openxmlformats.org/officeDocument/2006/relationships/hyperlink" Target="http://www.edfuturescollaboration.org/"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hyperlink" Target="mailto:Marilyn.leask@beds.ac.uk" TargetMode="External"/><Relationship Id="rId2" Type="http://schemas.openxmlformats.org/officeDocument/2006/relationships/hyperlink" Target="mailto:Linda.lavelle@plymouth.ac.uk" TargetMode="External"/><Relationship Id="rId1" Type="http://schemas.openxmlformats.org/officeDocument/2006/relationships/slideLayout" Target="../slideLayouts/slideLayout2.xml"/><Relationship Id="rId5" Type="http://schemas.openxmlformats.org/officeDocument/2006/relationships/hyperlink" Target="mailto:syounie@dmu.ac.uk" TargetMode="External"/><Relationship Id="rId4" Type="http://schemas.openxmlformats.org/officeDocument/2006/relationships/hyperlink" Target="mailto:sarah.jones@core-ed.org.uk"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sz="3600" dirty="0"/>
              <a:t>The Challenges for a Knowledge-based Profession: how can we empower teachers with the latest educational research</a:t>
            </a:r>
            <a:r>
              <a:rPr lang="en-GB" dirty="0"/>
              <a:t>?</a:t>
            </a:r>
          </a:p>
        </p:txBody>
      </p:sp>
      <p:sp>
        <p:nvSpPr>
          <p:cNvPr id="3" name="Subtitle 2"/>
          <p:cNvSpPr>
            <a:spLocks noGrp="1"/>
          </p:cNvSpPr>
          <p:nvPr>
            <p:ph type="subTitle" idx="1"/>
          </p:nvPr>
        </p:nvSpPr>
        <p:spPr/>
        <p:txBody>
          <a:bodyPr>
            <a:normAutofit fontScale="62500" lnSpcReduction="20000"/>
          </a:bodyPr>
          <a:lstStyle/>
          <a:p>
            <a:r>
              <a:rPr lang="en-GB" b="1" dirty="0" smtClean="0">
                <a:solidFill>
                  <a:schemeClr val="tx1"/>
                </a:solidFill>
              </a:rPr>
              <a:t>Linda la Velle</a:t>
            </a:r>
          </a:p>
          <a:p>
            <a:r>
              <a:rPr lang="en-GB" b="1" dirty="0"/>
              <a:t>Towards the development of deeper learning and transferable </a:t>
            </a:r>
            <a:r>
              <a:rPr lang="en-GB" b="1" dirty="0" smtClean="0"/>
              <a:t>lifelong skills </a:t>
            </a:r>
            <a:r>
              <a:rPr lang="en-GB" b="1" dirty="0"/>
              <a:t>through the use of  European Key </a:t>
            </a:r>
            <a:r>
              <a:rPr lang="en-GB" b="1" dirty="0" smtClean="0"/>
              <a:t>Competencies</a:t>
            </a:r>
            <a:endParaRPr lang="en-GB" dirty="0"/>
          </a:p>
          <a:p>
            <a:r>
              <a:rPr lang="en-GB" b="1" dirty="0"/>
              <a:t>Santiago de </a:t>
            </a:r>
            <a:r>
              <a:rPr lang="en-GB" b="1" dirty="0" err="1"/>
              <a:t>Compostela</a:t>
            </a:r>
            <a:r>
              <a:rPr lang="en-GB" b="1" dirty="0"/>
              <a:t>, Galicia, Spain </a:t>
            </a:r>
            <a:r>
              <a:rPr lang="en-GB" b="1" dirty="0" smtClean="0"/>
              <a:t>17</a:t>
            </a:r>
            <a:r>
              <a:rPr lang="en-GB" b="1" baseline="30000" dirty="0" smtClean="0"/>
              <a:t>th</a:t>
            </a:r>
            <a:r>
              <a:rPr lang="en-GB" b="1" dirty="0" smtClean="0"/>
              <a:t> June, 2013</a:t>
            </a: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5229200"/>
            <a:ext cx="1806986" cy="145848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5968" y="5373216"/>
            <a:ext cx="1932617" cy="1314464"/>
          </a:xfrm>
          <a:prstGeom prst="rect">
            <a:avLst/>
          </a:prstGeom>
        </p:spPr>
      </p:pic>
      <p:sp>
        <p:nvSpPr>
          <p:cNvPr id="6" name="Shape 145"/>
          <p:cNvSpPr>
            <a:spLocks noChangeArrowheads="1"/>
          </p:cNvSpPr>
          <p:nvPr/>
        </p:nvSpPr>
        <p:spPr bwMode="auto">
          <a:xfrm>
            <a:off x="2843808" y="355078"/>
            <a:ext cx="3240360" cy="136242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Tree>
    <p:extLst>
      <p:ext uri="{BB962C8B-B14F-4D97-AF65-F5344CB8AC3E}">
        <p14:creationId xmlns:p14="http://schemas.microsoft.com/office/powerpoint/2010/main" val="21710823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Focus of Talk</a:t>
            </a:r>
            <a:endParaRPr lang="en-GB" dirty="0"/>
          </a:p>
        </p:txBody>
      </p:sp>
      <p:sp>
        <p:nvSpPr>
          <p:cNvPr id="3" name="Text Placeholder 2"/>
          <p:cNvSpPr>
            <a:spLocks noGrp="1"/>
          </p:cNvSpPr>
          <p:nvPr>
            <p:ph type="body" idx="1"/>
          </p:nvPr>
        </p:nvSpPr>
        <p:spPr/>
        <p:txBody>
          <a:bodyPr>
            <a:normAutofit/>
          </a:bodyPr>
          <a:lstStyle/>
          <a:p>
            <a:r>
              <a:rPr lang="en-GB" dirty="0" smtClean="0"/>
              <a:t>What are our Challenges?</a:t>
            </a:r>
          </a:p>
          <a:p>
            <a:r>
              <a:rPr lang="en-GB" dirty="0" smtClean="0"/>
              <a:t>Why have they come about?</a:t>
            </a:r>
          </a:p>
          <a:p>
            <a:r>
              <a:rPr lang="en-GB" dirty="0" smtClean="0"/>
              <a:t>What is different in 2013?</a:t>
            </a:r>
          </a:p>
          <a:p>
            <a:r>
              <a:rPr lang="en-GB" dirty="0" smtClean="0"/>
              <a:t>Imagine if……..</a:t>
            </a:r>
          </a:p>
          <a:p>
            <a:r>
              <a:rPr lang="en-GB" dirty="0" smtClean="0"/>
              <a:t>How can we work differently</a:t>
            </a:r>
            <a:r>
              <a:rPr lang="en-GB" dirty="0" smtClean="0"/>
              <a:t>?</a:t>
            </a:r>
          </a:p>
          <a:p>
            <a:r>
              <a:rPr lang="en-GB" dirty="0" smtClean="0"/>
              <a:t>An invitation to get involved!</a:t>
            </a:r>
            <a:endParaRPr lang="en-GB" dirty="0" smtClean="0"/>
          </a:p>
          <a:p>
            <a:endParaRPr lang="en-GB" dirty="0" smtClean="0"/>
          </a:p>
          <a:p>
            <a:endParaRPr lang="en-GB" dirty="0"/>
          </a:p>
        </p:txBody>
      </p:sp>
    </p:spTree>
    <p:extLst>
      <p:ext uri="{BB962C8B-B14F-4D97-AF65-F5344CB8AC3E}">
        <p14:creationId xmlns:p14="http://schemas.microsoft.com/office/powerpoint/2010/main" val="32659437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Our Challenges</a:t>
            </a:r>
            <a:endParaRPr lang="en-GB" dirty="0"/>
          </a:p>
        </p:txBody>
      </p:sp>
      <p:sp>
        <p:nvSpPr>
          <p:cNvPr id="3" name="Content Placeholder 2"/>
          <p:cNvSpPr>
            <a:spLocks noGrp="1"/>
          </p:cNvSpPr>
          <p:nvPr>
            <p:ph idx="1"/>
          </p:nvPr>
        </p:nvSpPr>
        <p:spPr/>
        <p:txBody>
          <a:bodyPr>
            <a:normAutofit/>
          </a:bodyPr>
          <a:lstStyle/>
          <a:p>
            <a:r>
              <a:rPr lang="en-GB" dirty="0" smtClean="0"/>
              <a:t>Underachievement</a:t>
            </a:r>
          </a:p>
          <a:p>
            <a:r>
              <a:rPr lang="en-GB" dirty="0" smtClean="0"/>
              <a:t>Teacher accountability </a:t>
            </a:r>
            <a:r>
              <a:rPr lang="en-GB" dirty="0" err="1" smtClean="0"/>
              <a:t>vs</a:t>
            </a:r>
            <a:r>
              <a:rPr lang="en-GB" dirty="0" smtClean="0"/>
              <a:t> autonomy</a:t>
            </a:r>
          </a:p>
          <a:p>
            <a:r>
              <a:rPr lang="en-GB" dirty="0" smtClean="0"/>
              <a:t>Need for personalisation</a:t>
            </a:r>
          </a:p>
          <a:p>
            <a:r>
              <a:rPr lang="en-GB" dirty="0" smtClean="0"/>
              <a:t>Cost of CPD</a:t>
            </a:r>
          </a:p>
          <a:p>
            <a:r>
              <a:rPr lang="en-GB" dirty="0" smtClean="0"/>
              <a:t>Theory/practice links</a:t>
            </a:r>
          </a:p>
          <a:p>
            <a:r>
              <a:rPr lang="en-GB" dirty="0" smtClean="0"/>
              <a:t>Digital futures</a:t>
            </a:r>
          </a:p>
          <a:p>
            <a:r>
              <a:rPr lang="en-GB" dirty="0" smtClean="0"/>
              <a:t>Relevance of research evidence</a:t>
            </a:r>
          </a:p>
        </p:txBody>
      </p:sp>
    </p:spTree>
    <p:extLst>
      <p:ext uri="{BB962C8B-B14F-4D97-AF65-F5344CB8AC3E}">
        <p14:creationId xmlns:p14="http://schemas.microsoft.com/office/powerpoint/2010/main" val="495539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OECD Challenge</a:t>
            </a:r>
            <a:endParaRPr lang="en-GB" dirty="0"/>
          </a:p>
        </p:txBody>
      </p:sp>
      <p:sp>
        <p:nvSpPr>
          <p:cNvPr id="3" name="Content Placeholder 2"/>
          <p:cNvSpPr>
            <a:spLocks noGrp="1"/>
          </p:cNvSpPr>
          <p:nvPr>
            <p:ph idx="1"/>
          </p:nvPr>
        </p:nvSpPr>
        <p:spPr/>
        <p:txBody>
          <a:bodyPr>
            <a:normAutofit fontScale="77500" lnSpcReduction="20000"/>
          </a:bodyPr>
          <a:lstStyle/>
          <a:p>
            <a:pPr algn="ctr">
              <a:spcBef>
                <a:spcPts val="600"/>
              </a:spcBef>
              <a:buClr>
                <a:srgbClr val="000000"/>
              </a:buClr>
              <a:buSzPct val="167000"/>
              <a:buNone/>
            </a:pPr>
            <a:r>
              <a:rPr lang="en-US" sz="2800" dirty="0">
                <a:cs typeface="Arial" charset="0"/>
              </a:rPr>
              <a:t>The </a:t>
            </a:r>
            <a:r>
              <a:rPr lang="en-US" sz="2800" b="1" dirty="0" err="1">
                <a:cs typeface="Arial" charset="0"/>
              </a:rPr>
              <a:t>Organisation</a:t>
            </a:r>
            <a:r>
              <a:rPr lang="en-US" sz="2800" b="1" dirty="0">
                <a:cs typeface="Arial" charset="0"/>
              </a:rPr>
              <a:t> for Economic Cooperation and Development </a:t>
            </a:r>
            <a:endParaRPr lang="en-US" sz="2800" b="1" dirty="0" smtClean="0">
              <a:cs typeface="Arial" charset="0"/>
            </a:endParaRPr>
          </a:p>
          <a:p>
            <a:pPr algn="ctr">
              <a:spcBef>
                <a:spcPts val="600"/>
              </a:spcBef>
              <a:buClr>
                <a:srgbClr val="000000"/>
              </a:buClr>
              <a:buSzPct val="167000"/>
              <a:buNone/>
            </a:pPr>
            <a:r>
              <a:rPr lang="en-US" sz="2800" dirty="0" smtClean="0">
                <a:cs typeface="Arial" charset="0"/>
              </a:rPr>
              <a:t>calls </a:t>
            </a:r>
            <a:r>
              <a:rPr lang="en-US" sz="2800" dirty="0">
                <a:cs typeface="Arial" charset="0"/>
              </a:rPr>
              <a:t>for the: </a:t>
            </a:r>
            <a:endParaRPr lang="en-GB" sz="2800" dirty="0">
              <a:cs typeface="Arial" charset="0"/>
            </a:endParaRPr>
          </a:p>
          <a:p>
            <a:pPr algn="ctr">
              <a:spcBef>
                <a:spcPts val="600"/>
              </a:spcBef>
              <a:buClr>
                <a:srgbClr val="000000"/>
              </a:buClr>
              <a:buSzPct val="167000"/>
              <a:buNone/>
            </a:pPr>
            <a:endParaRPr lang="en-US" sz="2000" dirty="0">
              <a:cs typeface="Arial" charset="0"/>
            </a:endParaRPr>
          </a:p>
          <a:p>
            <a:pPr algn="ctr">
              <a:spcBef>
                <a:spcPts val="600"/>
              </a:spcBef>
              <a:buClr>
                <a:srgbClr val="000000"/>
              </a:buClr>
              <a:buSzPct val="167000"/>
              <a:buNone/>
            </a:pPr>
            <a:r>
              <a:rPr lang="en-US" sz="3400" dirty="0">
                <a:cs typeface="Arial" charset="0"/>
              </a:rPr>
              <a:t>“creation of ‘knowledge-rich’, evidence-based </a:t>
            </a:r>
          </a:p>
          <a:p>
            <a:pPr algn="ctr">
              <a:spcBef>
                <a:spcPts val="600"/>
              </a:spcBef>
              <a:buClr>
                <a:srgbClr val="000000"/>
              </a:buClr>
              <a:buSzPct val="167000"/>
              <a:buNone/>
            </a:pPr>
            <a:r>
              <a:rPr lang="en-US" sz="3400" dirty="0">
                <a:cs typeface="Arial" charset="0"/>
              </a:rPr>
              <a:t>education systems,” </a:t>
            </a:r>
          </a:p>
          <a:p>
            <a:pPr>
              <a:spcBef>
                <a:spcPts val="600"/>
              </a:spcBef>
              <a:buClr>
                <a:srgbClr val="000000"/>
              </a:buClr>
              <a:buSzPct val="167000"/>
              <a:buNone/>
            </a:pPr>
            <a:r>
              <a:rPr lang="en-US" sz="2800" dirty="0">
                <a:cs typeface="Arial" charset="0"/>
              </a:rPr>
              <a:t>because…</a:t>
            </a:r>
            <a:endParaRPr lang="en-GB" sz="2800" dirty="0">
              <a:cs typeface="Arial" charset="0"/>
            </a:endParaRPr>
          </a:p>
          <a:p>
            <a:pPr>
              <a:spcBef>
                <a:spcPts val="600"/>
              </a:spcBef>
              <a:buClr>
                <a:srgbClr val="000000"/>
              </a:buClr>
              <a:buSzPct val="167000"/>
            </a:pPr>
            <a:endParaRPr lang="en-US" sz="2000" dirty="0">
              <a:cs typeface="Arial" charset="0"/>
            </a:endParaRPr>
          </a:p>
          <a:p>
            <a:pPr algn="ctr">
              <a:spcBef>
                <a:spcPts val="600"/>
              </a:spcBef>
              <a:buClr>
                <a:srgbClr val="000000"/>
              </a:buClr>
              <a:buSzPct val="167000"/>
              <a:buNone/>
            </a:pPr>
            <a:r>
              <a:rPr lang="en-US" sz="3300" dirty="0">
                <a:cs typeface="Arial" charset="0"/>
              </a:rPr>
              <a:t>“in many countries, education is still far from being a knowledge industry in the sense that its own practices are not yet being transformed by knowledge about the efficacy of those practices.” </a:t>
            </a:r>
            <a:r>
              <a:rPr lang="en-US" sz="2000" dirty="0">
                <a:cs typeface="Arial" charset="0"/>
              </a:rPr>
              <a:t>(OECD, 2009, p.3</a:t>
            </a:r>
            <a:r>
              <a:rPr lang="en-US" sz="2000" dirty="0" smtClean="0">
                <a:cs typeface="Arial" charset="0"/>
              </a:rPr>
              <a:t>)</a:t>
            </a:r>
          </a:p>
          <a:p>
            <a:pPr>
              <a:spcBef>
                <a:spcPts val="600"/>
              </a:spcBef>
              <a:buClr>
                <a:srgbClr val="000000"/>
              </a:buClr>
              <a:buSzPct val="167000"/>
              <a:buNone/>
            </a:pPr>
            <a:r>
              <a:rPr lang="en-US" sz="2800" dirty="0" smtClean="0">
                <a:cs typeface="Arial" charset="0"/>
              </a:rPr>
              <a:t>So…..</a:t>
            </a:r>
          </a:p>
          <a:p>
            <a:pPr algn="ctr">
              <a:spcBef>
                <a:spcPts val="600"/>
              </a:spcBef>
              <a:buClr>
                <a:srgbClr val="000000"/>
              </a:buClr>
              <a:buSzPct val="167000"/>
              <a:buNone/>
            </a:pPr>
            <a:r>
              <a:rPr lang="en-GB" sz="3400" dirty="0"/>
              <a:t>Do we need to work differently?</a:t>
            </a:r>
          </a:p>
          <a:p>
            <a:pPr algn="ctr">
              <a:spcBef>
                <a:spcPts val="600"/>
              </a:spcBef>
              <a:buClr>
                <a:srgbClr val="000000"/>
              </a:buClr>
              <a:buSzPct val="167000"/>
              <a:buNone/>
            </a:pPr>
            <a:endParaRPr lang="en-US" sz="2000" dirty="0">
              <a:latin typeface="Arial" charset="0"/>
              <a:cs typeface="Arial" charset="0"/>
            </a:endParaRPr>
          </a:p>
          <a:p>
            <a:endParaRPr lang="en-GB" dirty="0"/>
          </a:p>
        </p:txBody>
      </p:sp>
    </p:spTree>
    <p:extLst>
      <p:ext uri="{BB962C8B-B14F-4D97-AF65-F5344CB8AC3E}">
        <p14:creationId xmlns:p14="http://schemas.microsoft.com/office/powerpoint/2010/main" val="1872695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The European LLL Challenge</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endParaRPr lang="en-GB" b="1" dirty="0" smtClean="0"/>
          </a:p>
          <a:p>
            <a:pPr marL="0" indent="0">
              <a:buNone/>
            </a:pPr>
            <a:r>
              <a:rPr lang="en-GB" b="1" dirty="0" smtClean="0"/>
              <a:t>Key Competence 4/8:</a:t>
            </a:r>
          </a:p>
          <a:p>
            <a:r>
              <a:rPr lang="en-GB" b="1" dirty="0" smtClean="0"/>
              <a:t>digital </a:t>
            </a:r>
            <a:r>
              <a:rPr lang="en-GB" b="1" dirty="0"/>
              <a:t>competence</a:t>
            </a:r>
            <a:r>
              <a:rPr lang="en-GB" dirty="0"/>
              <a:t> involves the </a:t>
            </a:r>
            <a:r>
              <a:rPr lang="en-GB" i="1" dirty="0"/>
              <a:t>confident and critical</a:t>
            </a:r>
            <a:r>
              <a:rPr lang="en-GB" dirty="0"/>
              <a:t> use of information society technology (IST) and thus basic skills in information and communication technology (ICT</a:t>
            </a:r>
            <a:r>
              <a:rPr lang="en-GB" dirty="0" smtClean="0"/>
              <a:t>);</a:t>
            </a:r>
          </a:p>
          <a:p>
            <a:r>
              <a:rPr lang="en-GB" dirty="0" smtClean="0"/>
              <a:t>KCs to be acquired by </a:t>
            </a:r>
            <a:r>
              <a:rPr lang="en-GB" b="1" dirty="0"/>
              <a:t>adults throughout their lives, through a process of developing and updating skills. </a:t>
            </a:r>
            <a:r>
              <a:rPr lang="en-GB" dirty="0"/>
              <a:t>Implications for professional </a:t>
            </a:r>
            <a:r>
              <a:rPr lang="en-GB" dirty="0" smtClean="0"/>
              <a:t>knowledge and CPD.</a:t>
            </a:r>
            <a:endParaRPr lang="en-GB" b="1" dirty="0"/>
          </a:p>
          <a:p>
            <a:endParaRPr lang="en-GB" dirty="0"/>
          </a:p>
          <a:p>
            <a:pPr marL="0" indent="0">
              <a:buNone/>
            </a:pP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92025"/>
            <a:ext cx="1509132" cy="1026432"/>
          </a:xfrm>
          <a:prstGeom prst="rect">
            <a:avLst/>
          </a:prstGeom>
        </p:spPr>
      </p:pic>
    </p:spTree>
    <p:extLst>
      <p:ext uri="{BB962C8B-B14F-4D97-AF65-F5344CB8AC3E}">
        <p14:creationId xmlns:p14="http://schemas.microsoft.com/office/powerpoint/2010/main" val="34297380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Evidence Challenge</a:t>
            </a:r>
            <a:endParaRPr lang="en-GB" dirty="0"/>
          </a:p>
        </p:txBody>
      </p:sp>
      <p:sp>
        <p:nvSpPr>
          <p:cNvPr id="3" name="Content Placeholder 2"/>
          <p:cNvSpPr>
            <a:spLocks noGrp="1"/>
          </p:cNvSpPr>
          <p:nvPr>
            <p:ph idx="1"/>
          </p:nvPr>
        </p:nvSpPr>
        <p:spPr/>
        <p:txBody>
          <a:bodyPr>
            <a:normAutofit fontScale="77500" lnSpcReduction="20000"/>
          </a:bodyPr>
          <a:lstStyle/>
          <a:p>
            <a:pPr marL="0" indent="0">
              <a:lnSpc>
                <a:spcPct val="90000"/>
              </a:lnSpc>
              <a:buNone/>
            </a:pPr>
            <a:r>
              <a:rPr lang="en-GB" sz="2600" b="1" dirty="0" smtClean="0"/>
              <a:t>At present we have….</a:t>
            </a:r>
          </a:p>
          <a:p>
            <a:pPr>
              <a:lnSpc>
                <a:spcPct val="90000"/>
              </a:lnSpc>
            </a:pPr>
            <a:r>
              <a:rPr lang="en-GB" dirty="0" smtClean="0"/>
              <a:t>Web </a:t>
            </a:r>
            <a:r>
              <a:rPr lang="en-GB" dirty="0"/>
              <a:t>based repositories</a:t>
            </a:r>
          </a:p>
          <a:p>
            <a:pPr>
              <a:lnSpc>
                <a:spcPct val="90000"/>
              </a:lnSpc>
            </a:pPr>
            <a:r>
              <a:rPr lang="en-GB" dirty="0"/>
              <a:t>Systematic reviews:  EPPI centre, Campbell collaboration</a:t>
            </a:r>
          </a:p>
          <a:p>
            <a:pPr>
              <a:lnSpc>
                <a:spcPct val="90000"/>
              </a:lnSpc>
            </a:pPr>
            <a:r>
              <a:rPr lang="en-GB" dirty="0"/>
              <a:t>Silos and dispersed efforts – subject associations, professional </a:t>
            </a:r>
            <a:r>
              <a:rPr lang="en-GB" dirty="0" smtClean="0"/>
              <a:t>associations</a:t>
            </a:r>
          </a:p>
          <a:p>
            <a:pPr>
              <a:lnSpc>
                <a:spcPct val="90000"/>
              </a:lnSpc>
            </a:pPr>
            <a:endParaRPr lang="en-GB" dirty="0"/>
          </a:p>
          <a:p>
            <a:pPr>
              <a:lnSpc>
                <a:spcPct val="90000"/>
              </a:lnSpc>
              <a:buNone/>
            </a:pPr>
            <a:r>
              <a:rPr lang="en-GB" sz="2600" b="1" dirty="0" smtClean="0"/>
              <a:t>But….</a:t>
            </a:r>
            <a:endParaRPr lang="en-GB" sz="2600" b="1" dirty="0"/>
          </a:p>
          <a:p>
            <a:pPr>
              <a:lnSpc>
                <a:spcPct val="90000"/>
              </a:lnSpc>
            </a:pPr>
            <a:r>
              <a:rPr lang="en-GB" dirty="0"/>
              <a:t>Silos mean knowledge is difficult to find</a:t>
            </a:r>
          </a:p>
          <a:p>
            <a:pPr>
              <a:lnSpc>
                <a:spcPct val="90000"/>
              </a:lnSpc>
            </a:pPr>
            <a:r>
              <a:rPr lang="en-GB" dirty="0"/>
              <a:t>As soon as knowledge is recorded and published it is out of date as practitioners take it forward</a:t>
            </a:r>
            <a:r>
              <a:rPr lang="en-GB" dirty="0" smtClean="0"/>
              <a:t>…</a:t>
            </a:r>
          </a:p>
          <a:p>
            <a:pPr marL="0" indent="0">
              <a:lnSpc>
                <a:spcPct val="90000"/>
              </a:lnSpc>
              <a:buNone/>
            </a:pPr>
            <a:endParaRPr lang="en-GB" dirty="0"/>
          </a:p>
          <a:p>
            <a:pPr>
              <a:lnSpc>
                <a:spcPct val="90000"/>
              </a:lnSpc>
              <a:buNone/>
            </a:pPr>
            <a:r>
              <a:rPr lang="en-GB" b="1" dirty="0"/>
              <a:t>Keeping the knowledge base up to date is massive - there are over 1000 core concepts for trainee teachers to master </a:t>
            </a:r>
            <a:endParaRPr lang="en-GB" b="1" dirty="0" smtClean="0"/>
          </a:p>
          <a:p>
            <a:pPr>
              <a:lnSpc>
                <a:spcPct val="90000"/>
              </a:lnSpc>
              <a:buNone/>
            </a:pPr>
            <a:endParaRPr lang="en-GB" b="1" dirty="0"/>
          </a:p>
          <a:p>
            <a:endParaRPr lang="en-GB" dirty="0"/>
          </a:p>
        </p:txBody>
      </p:sp>
    </p:spTree>
    <p:extLst>
      <p:ext uri="{BB962C8B-B14F-4D97-AF65-F5344CB8AC3E}">
        <p14:creationId xmlns:p14="http://schemas.microsoft.com/office/powerpoint/2010/main" val="3105410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Why have the challenges come about?</a:t>
            </a:r>
            <a:br>
              <a:rPr lang="en-GB" dirty="0" smtClean="0"/>
            </a:b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development </a:t>
            </a:r>
            <a:r>
              <a:rPr lang="en-GB" dirty="0"/>
              <a:t>of the internet  to date to support professional learning/knowledge and next steps</a:t>
            </a:r>
          </a:p>
          <a:p>
            <a:r>
              <a:rPr lang="en-GB" dirty="0"/>
              <a:t>current state of play with educational research and knowledge repositories</a:t>
            </a:r>
          </a:p>
          <a:p>
            <a:r>
              <a:rPr lang="en-GB" dirty="0"/>
              <a:t>the goal of evidence based practice to improve pupil outcomes.</a:t>
            </a:r>
          </a:p>
          <a:p>
            <a:r>
              <a:rPr lang="en-GB" dirty="0"/>
              <a:t>access to  the evidence base by educators</a:t>
            </a:r>
          </a:p>
          <a:p>
            <a:r>
              <a:rPr lang="en-GB" dirty="0" smtClean="0"/>
              <a:t>the </a:t>
            </a:r>
            <a:r>
              <a:rPr lang="en-GB" dirty="0"/>
              <a:t>costs and challenge of </a:t>
            </a:r>
            <a:r>
              <a:rPr lang="en-GB" dirty="0" smtClean="0"/>
              <a:t>on-going </a:t>
            </a:r>
            <a:r>
              <a:rPr lang="en-GB" dirty="0"/>
              <a:t>professional development for teachers</a:t>
            </a:r>
          </a:p>
          <a:p>
            <a:r>
              <a:rPr lang="en-GB" dirty="0"/>
              <a:t>i</a:t>
            </a:r>
            <a:r>
              <a:rPr lang="en-GB" dirty="0" smtClean="0"/>
              <a:t>mportance of theory/practice </a:t>
            </a:r>
            <a:r>
              <a:rPr lang="en-GB" dirty="0"/>
              <a:t>links</a:t>
            </a:r>
          </a:p>
          <a:p>
            <a:pPr marL="0" indent="0"/>
            <a:endParaRPr lang="en-GB" dirty="0"/>
          </a:p>
          <a:p>
            <a:endParaRPr lang="en-GB" b="1" dirty="0"/>
          </a:p>
        </p:txBody>
      </p:sp>
    </p:spTree>
    <p:extLst>
      <p:ext uri="{BB962C8B-B14F-4D97-AF65-F5344CB8AC3E}">
        <p14:creationId xmlns:p14="http://schemas.microsoft.com/office/powerpoint/2010/main" val="4010168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Why have the challenges come about?</a:t>
            </a:r>
            <a:br>
              <a:rPr lang="en-GB" dirty="0"/>
            </a:br>
            <a:r>
              <a:rPr lang="en-GB" dirty="0" smtClean="0"/>
              <a:t>Policy Makers</a:t>
            </a:r>
            <a:r>
              <a:rPr lang="en-GB" dirty="0"/>
              <a:t>’ perspective</a:t>
            </a:r>
          </a:p>
        </p:txBody>
      </p:sp>
      <p:sp>
        <p:nvSpPr>
          <p:cNvPr id="3" name="Content Placeholder 2"/>
          <p:cNvSpPr>
            <a:spLocks noGrp="1"/>
          </p:cNvSpPr>
          <p:nvPr>
            <p:ph idx="1"/>
          </p:nvPr>
        </p:nvSpPr>
        <p:spPr/>
        <p:txBody>
          <a:bodyPr/>
          <a:lstStyle/>
          <a:p>
            <a:pPr marL="0" indent="0">
              <a:buFontTx/>
              <a:buChar char="•"/>
            </a:pPr>
            <a:r>
              <a:rPr lang="en-GB" dirty="0"/>
              <a:t>Lack of evidence to inform policy</a:t>
            </a:r>
          </a:p>
          <a:p>
            <a:pPr marL="0" indent="0">
              <a:buFontTx/>
              <a:buChar char="•"/>
            </a:pPr>
            <a:endParaRPr lang="en-GB" dirty="0"/>
          </a:p>
          <a:p>
            <a:pPr marL="0" indent="0">
              <a:buFontTx/>
              <a:buChar char="•"/>
            </a:pPr>
            <a:r>
              <a:rPr lang="en-GB" dirty="0"/>
              <a:t>UK RAE and REF and synthesis work shows: small scale, parochial , non-scalable </a:t>
            </a:r>
            <a:r>
              <a:rPr lang="en-GB" dirty="0" err="1"/>
              <a:t>eg</a:t>
            </a:r>
            <a:r>
              <a:rPr lang="en-GB" dirty="0"/>
              <a:t> synthesis showed 5000 Primary MFL studies…</a:t>
            </a:r>
          </a:p>
          <a:p>
            <a:pPr marL="0" indent="0">
              <a:buFontTx/>
              <a:buChar char="•"/>
            </a:pPr>
            <a:endParaRPr lang="en-GB" dirty="0"/>
          </a:p>
          <a:p>
            <a:pPr marL="0" indent="0">
              <a:buFontTx/>
              <a:buChar char="•"/>
            </a:pPr>
            <a:r>
              <a:rPr lang="en-GB" dirty="0"/>
              <a:t>New opportunities through digital technologies</a:t>
            </a:r>
          </a:p>
          <a:p>
            <a:endParaRPr lang="en-GB" dirty="0"/>
          </a:p>
        </p:txBody>
      </p:sp>
    </p:spTree>
    <p:extLst>
      <p:ext uri="{BB962C8B-B14F-4D97-AF65-F5344CB8AC3E}">
        <p14:creationId xmlns:p14="http://schemas.microsoft.com/office/powerpoint/2010/main" val="1162879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Why have the challenges come about? </a:t>
            </a:r>
            <a:r>
              <a:rPr lang="en-GB" dirty="0" smtClean="0"/>
              <a:t>Practitioners</a:t>
            </a:r>
            <a:r>
              <a:rPr lang="en-GB" dirty="0"/>
              <a:t>’ perspective</a:t>
            </a:r>
          </a:p>
        </p:txBody>
      </p:sp>
      <p:sp>
        <p:nvSpPr>
          <p:cNvPr id="3" name="Content Placeholder 2"/>
          <p:cNvSpPr>
            <a:spLocks noGrp="1"/>
          </p:cNvSpPr>
          <p:nvPr>
            <p:ph idx="1"/>
          </p:nvPr>
        </p:nvSpPr>
        <p:spPr/>
        <p:txBody>
          <a:bodyPr>
            <a:normAutofit lnSpcReduction="10000"/>
          </a:bodyPr>
          <a:lstStyle/>
          <a:p>
            <a:pPr marL="0" indent="0">
              <a:buNone/>
            </a:pPr>
            <a:r>
              <a:rPr lang="en-GB" dirty="0"/>
              <a:t>I</a:t>
            </a:r>
            <a:r>
              <a:rPr lang="en-GB" dirty="0" smtClean="0"/>
              <a:t>n the UK:</a:t>
            </a:r>
          </a:p>
          <a:p>
            <a:pPr marL="857250" lvl="1" indent="-457200"/>
            <a:r>
              <a:rPr lang="en-GB" dirty="0"/>
              <a:t>High stakes school inspection  </a:t>
            </a:r>
            <a:r>
              <a:rPr lang="en-GB" dirty="0" smtClean="0"/>
              <a:t>regime</a:t>
            </a:r>
          </a:p>
          <a:p>
            <a:pPr marL="857250" lvl="1" indent="-457200"/>
            <a:r>
              <a:rPr lang="en-GB" dirty="0" smtClean="0"/>
              <a:t>academics </a:t>
            </a:r>
            <a:r>
              <a:rPr lang="en-GB" dirty="0"/>
              <a:t>judged on impact, reach and significance for UK REF (Research Excellence </a:t>
            </a:r>
            <a:r>
              <a:rPr lang="en-GB" dirty="0" smtClean="0"/>
              <a:t>Framework</a:t>
            </a:r>
          </a:p>
          <a:p>
            <a:pPr marL="857250" lvl="1" indent="-457200"/>
            <a:r>
              <a:rPr lang="en-GB" dirty="0" smtClean="0"/>
              <a:t>teacher </a:t>
            </a:r>
            <a:r>
              <a:rPr lang="en-GB" dirty="0"/>
              <a:t>educators are judged on how their newly qualified teachers perform in the classroom</a:t>
            </a:r>
          </a:p>
          <a:p>
            <a:pPr marL="0" indent="0">
              <a:buNone/>
            </a:pPr>
            <a:r>
              <a:rPr lang="en-GB" dirty="0" smtClean="0"/>
              <a:t>In other </a:t>
            </a:r>
            <a:r>
              <a:rPr lang="en-GB" dirty="0"/>
              <a:t>countries – accountability </a:t>
            </a:r>
            <a:r>
              <a:rPr lang="en-GB" dirty="0" smtClean="0"/>
              <a:t>varies, but </a:t>
            </a:r>
            <a:r>
              <a:rPr lang="en-GB" dirty="0"/>
              <a:t>in any case: professional, moral and </a:t>
            </a:r>
            <a:r>
              <a:rPr lang="en-GB" dirty="0" smtClean="0"/>
              <a:t>contractual </a:t>
            </a:r>
            <a:r>
              <a:rPr lang="en-GB" dirty="0"/>
              <a:t>accountabilities apply</a:t>
            </a:r>
          </a:p>
          <a:p>
            <a:endParaRPr lang="en-GB" dirty="0"/>
          </a:p>
        </p:txBody>
      </p:sp>
    </p:spTree>
    <p:extLst>
      <p:ext uri="{BB962C8B-B14F-4D97-AF65-F5344CB8AC3E}">
        <p14:creationId xmlns:p14="http://schemas.microsoft.com/office/powerpoint/2010/main" val="23118208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txBox="1">
            <a:spLocks noGrp="1"/>
          </p:cNvSpPr>
          <p:nvPr>
            <p:ph type="title"/>
          </p:nvPr>
        </p:nvSpPr>
        <p:spPr>
          <a:xfrm>
            <a:off x="457200" y="274638"/>
            <a:ext cx="8229600" cy="1143000"/>
          </a:xfrm>
        </p:spPr>
        <p:txBody>
          <a:bodyPr/>
          <a:lstStyle/>
          <a:p>
            <a:pPr>
              <a:spcBef>
                <a:spcPct val="0"/>
              </a:spcBef>
              <a:buSzTx/>
              <a:buFontTx/>
              <a:buNone/>
            </a:pPr>
            <a:r>
              <a:rPr lang="en-GB" dirty="0" smtClean="0">
                <a:solidFill>
                  <a:srgbClr val="000000"/>
                </a:solidFill>
                <a:latin typeface="+mj-lt"/>
                <a:cs typeface="Arial" charset="0"/>
                <a:sym typeface="Arial" charset="0"/>
              </a:rPr>
              <a:t>What is different in 2013</a:t>
            </a:r>
          </a:p>
        </p:txBody>
      </p:sp>
      <p:sp>
        <p:nvSpPr>
          <p:cNvPr id="11267" name="Text Placeholder 2"/>
          <p:cNvSpPr txBox="1">
            <a:spLocks noGrp="1"/>
          </p:cNvSpPr>
          <p:nvPr>
            <p:ph type="body" idx="1"/>
          </p:nvPr>
        </p:nvSpPr>
        <p:spPr>
          <a:xfrm>
            <a:off x="457200" y="1600200"/>
            <a:ext cx="8229600" cy="4967288"/>
          </a:xfrm>
        </p:spPr>
        <p:txBody>
          <a:bodyPr>
            <a:normAutofit lnSpcReduction="10000"/>
          </a:bodyPr>
          <a:lstStyle>
            <a:lvl1pPr>
              <a:defRPr sz="1400">
                <a:solidFill>
                  <a:srgbClr val="000000"/>
                </a:solidFill>
                <a:latin typeface="Arial" charset="0"/>
                <a:cs typeface="Arial" charset="0"/>
                <a:sym typeface="Arial" charset="0"/>
              </a:defRPr>
            </a:lvl1pPr>
            <a:lvl2pPr>
              <a:defRPr sz="1400">
                <a:solidFill>
                  <a:srgbClr val="000000"/>
                </a:solidFill>
                <a:latin typeface="Arial" charset="0"/>
                <a:cs typeface="Arial" charset="0"/>
                <a:sym typeface="Arial" charset="0"/>
              </a:defRPr>
            </a:lvl2pPr>
            <a:lvl3pPr>
              <a:defRPr sz="1400">
                <a:solidFill>
                  <a:srgbClr val="000000"/>
                </a:solidFill>
                <a:latin typeface="Arial" charset="0"/>
                <a:cs typeface="Arial" charset="0"/>
                <a:sym typeface="Arial" charset="0"/>
              </a:defRPr>
            </a:lvl3pPr>
            <a:lvl4pPr>
              <a:defRPr sz="1400">
                <a:solidFill>
                  <a:srgbClr val="000000"/>
                </a:solidFill>
                <a:latin typeface="Arial" charset="0"/>
                <a:cs typeface="Arial" charset="0"/>
                <a:sym typeface="Arial" charset="0"/>
              </a:defRPr>
            </a:lvl4pPr>
            <a:lvl5pPr>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marL="0" indent="0">
              <a:buFontTx/>
              <a:buChar char="•"/>
            </a:pPr>
            <a:r>
              <a:rPr lang="en-GB" sz="2400" dirty="0" smtClean="0">
                <a:latin typeface="+mn-lt"/>
              </a:rPr>
              <a:t>Low-cost collaboration through on-line communities</a:t>
            </a:r>
          </a:p>
          <a:p>
            <a:pPr marL="0" indent="0">
              <a:buFontTx/>
              <a:buChar char="•"/>
            </a:pPr>
            <a:r>
              <a:rPr lang="en-GB" sz="2400" dirty="0" smtClean="0">
                <a:latin typeface="+mn-lt"/>
              </a:rPr>
              <a:t>QA Wikipedia-type approach: </a:t>
            </a:r>
          </a:p>
          <a:p>
            <a:pPr marL="0" indent="0">
              <a:buFontTx/>
              <a:buChar char="•"/>
            </a:pPr>
            <a:r>
              <a:rPr lang="en-GB" sz="2400" dirty="0">
                <a:latin typeface="+mn-lt"/>
              </a:rPr>
              <a:t>C</a:t>
            </a:r>
            <a:r>
              <a:rPr lang="en-GB" sz="2400" dirty="0" smtClean="0">
                <a:latin typeface="+mn-lt"/>
              </a:rPr>
              <a:t>rowd-sourcing of data</a:t>
            </a:r>
          </a:p>
          <a:p>
            <a:pPr marL="0" indent="0">
              <a:buFontTx/>
              <a:buChar char="•"/>
            </a:pPr>
            <a:r>
              <a:rPr lang="en-GB" sz="2400" dirty="0" smtClean="0">
                <a:latin typeface="+mn-lt"/>
              </a:rPr>
              <a:t>Profession familiar with web 2 tools</a:t>
            </a:r>
          </a:p>
          <a:p>
            <a:pPr marL="0" indent="0"/>
            <a:endParaRPr lang="en-GB" sz="2400" dirty="0" smtClean="0">
              <a:latin typeface="+mn-lt"/>
            </a:endParaRPr>
          </a:p>
          <a:p>
            <a:pPr marL="0" indent="0"/>
            <a:r>
              <a:rPr lang="en-GB" sz="2400" dirty="0" smtClean="0">
                <a:latin typeface="+mn-lt"/>
              </a:rPr>
              <a:t>Research gaps identified in UK TDA review of research show fine grained research into pedagogy traditionally is not funded </a:t>
            </a:r>
          </a:p>
          <a:p>
            <a:pPr marL="0" indent="0"/>
            <a:r>
              <a:rPr lang="en-GB" sz="2400" dirty="0" smtClean="0">
                <a:latin typeface="+mn-lt"/>
              </a:rPr>
              <a:t>Lack of research into barriers to learning: misconceptions (threshold/troublesome concepts)</a:t>
            </a:r>
          </a:p>
          <a:p>
            <a:pPr marL="0" indent="0">
              <a:buFontTx/>
              <a:buChar char="•"/>
            </a:pPr>
            <a:r>
              <a:rPr lang="en-GB" sz="2400" dirty="0" smtClean="0">
                <a:latin typeface="+mn-lt"/>
              </a:rPr>
              <a:t>Web publishing allows different ways of publishing , </a:t>
            </a:r>
          </a:p>
          <a:p>
            <a:pPr lvl="1" indent="-342900"/>
            <a:r>
              <a:rPr lang="en-GB" sz="2400" dirty="0" smtClean="0">
                <a:latin typeface="+mn-lt"/>
              </a:rPr>
              <a:t>e.g. </a:t>
            </a:r>
            <a:r>
              <a:rPr lang="en-GB" sz="2400" dirty="0">
                <a:latin typeface="+mn-lt"/>
              </a:rPr>
              <a:t>flowcharts - Identification of problem -&gt; contextual factors -&gt; effective pedagogic strategies</a:t>
            </a:r>
          </a:p>
          <a:p>
            <a:pPr marL="400050" lvl="1" indent="0">
              <a:buFontTx/>
              <a:buChar char="•"/>
            </a:pPr>
            <a:endParaRPr lang="en-GB" sz="2400" dirty="0" smtClean="0">
              <a:latin typeface="+mn-lt"/>
            </a:endParaRPr>
          </a:p>
        </p:txBody>
      </p:sp>
      <p:sp>
        <p:nvSpPr>
          <p:cNvPr id="11268" name="Shape 222"/>
          <p:cNvSpPr>
            <a:spLocks noChangeArrowheads="1"/>
          </p:cNvSpPr>
          <p:nvPr/>
        </p:nvSpPr>
        <p:spPr bwMode="auto">
          <a:xfrm>
            <a:off x="6781800" y="274638"/>
            <a:ext cx="2095500" cy="1431925"/>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Tree>
    <p:extLst>
      <p:ext uri="{BB962C8B-B14F-4D97-AF65-F5344CB8AC3E}">
        <p14:creationId xmlns:p14="http://schemas.microsoft.com/office/powerpoint/2010/main" val="1377833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26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267">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267">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26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1008112"/>
          </a:xfrm>
        </p:spPr>
        <p:txBody>
          <a:bodyPr>
            <a:normAutofit fontScale="90000"/>
          </a:bodyPr>
          <a:lstStyle/>
          <a:p>
            <a:r>
              <a:rPr lang="en-GB" sz="2200" b="1" dirty="0" smtClean="0"/>
              <a:t/>
            </a:r>
            <a:br>
              <a:rPr lang="en-GB" sz="2200" b="1" dirty="0" smtClean="0"/>
            </a:br>
            <a:r>
              <a:rPr lang="en-GB" sz="2200" b="1" dirty="0"/>
              <a:t/>
            </a:r>
            <a:br>
              <a:rPr lang="en-GB" sz="2200" b="1" dirty="0"/>
            </a:br>
            <a:r>
              <a:rPr lang="en-GB" sz="2200" b="1" dirty="0" smtClean="0"/>
              <a:t/>
            </a:r>
            <a:br>
              <a:rPr lang="en-GB" sz="2200" b="1" dirty="0" smtClean="0"/>
            </a:br>
            <a:r>
              <a:rPr lang="en-GB" sz="2200" b="1" dirty="0"/>
              <a:t/>
            </a:r>
            <a:br>
              <a:rPr lang="en-GB" sz="2200" b="1" dirty="0"/>
            </a:br>
            <a:r>
              <a:rPr lang="en-GB" sz="2200" b="1" dirty="0" smtClean="0"/>
              <a:t>Why</a:t>
            </a:r>
            <a:r>
              <a:rPr lang="en-GB" sz="2200" b="1" dirty="0"/>
              <a:t>? The need to Move from 19</a:t>
            </a:r>
            <a:r>
              <a:rPr lang="en-GB" sz="2200" b="1" baseline="30000" dirty="0"/>
              <a:t>th</a:t>
            </a:r>
            <a:r>
              <a:rPr lang="en-GB" sz="2200" b="1" dirty="0"/>
              <a:t> to 21</a:t>
            </a:r>
            <a:r>
              <a:rPr lang="en-GB" sz="2200" b="1" baseline="30000" dirty="0"/>
              <a:t>st</a:t>
            </a:r>
            <a:r>
              <a:rPr lang="en-GB" sz="2200" b="1" dirty="0"/>
              <a:t> </a:t>
            </a:r>
            <a:r>
              <a:rPr lang="en-GB" sz="2200" b="1" dirty="0" smtClean="0"/>
              <a:t>Century practice</a:t>
            </a:r>
            <a:br>
              <a:rPr lang="en-GB" sz="2200" b="1" dirty="0" smtClean="0"/>
            </a:br>
            <a:r>
              <a:rPr lang="en-GB" sz="1800" dirty="0"/>
              <a:t>See </a:t>
            </a:r>
            <a:r>
              <a:rPr lang="en-US" sz="1800" dirty="0" err="1"/>
              <a:t>Leask</a:t>
            </a:r>
            <a:r>
              <a:rPr lang="en-US" sz="1800" dirty="0"/>
              <a:t>, M. (2004) Using research and evidence to improve teaching and learning in the training of professionals – an example from teacher training in England </a:t>
            </a:r>
            <a:r>
              <a:rPr lang="en-US" sz="1800" dirty="0">
                <a:hlinkClick r:id="rId3"/>
              </a:rPr>
              <a:t>www.ttrb.ac.uk</a:t>
            </a:r>
            <a:r>
              <a:rPr lang="en-US" sz="1800" dirty="0"/>
              <a:t> </a:t>
            </a:r>
            <a:r>
              <a:rPr lang="en-GB" dirty="0"/>
              <a:t/>
            </a:r>
            <a:br>
              <a:rPr lang="en-GB" dirty="0"/>
            </a:br>
            <a:r>
              <a:rPr lang="en-GB" dirty="0"/>
              <a:t/>
            </a:r>
            <a:br>
              <a:rPr lang="en-GB" dirty="0"/>
            </a:b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0503796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206012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GB" dirty="0" smtClean="0">
                <a:solidFill>
                  <a:srgbClr val="7B9899"/>
                </a:solidFill>
              </a:rPr>
              <a:t> </a:t>
            </a:r>
            <a:r>
              <a:rPr lang="en-GB" dirty="0" smtClean="0">
                <a:latin typeface="+mn-lt"/>
              </a:rPr>
              <a:t>Imagine…if </a:t>
            </a:r>
          </a:p>
        </p:txBody>
      </p:sp>
      <p:sp>
        <p:nvSpPr>
          <p:cNvPr id="3" name="Content Placeholder 2"/>
          <p:cNvSpPr>
            <a:spLocks noGrp="1"/>
          </p:cNvSpPr>
          <p:nvPr>
            <p:ph sz="quarter" idx="1"/>
          </p:nvPr>
        </p:nvSpPr>
        <p:spPr>
          <a:xfrm>
            <a:off x="457200" y="1484785"/>
            <a:ext cx="8229600" cy="5373216"/>
          </a:xfrm>
        </p:spPr>
        <p:txBody>
          <a:bodyPr>
            <a:normAutofit/>
          </a:bodyPr>
          <a:lstStyle/>
          <a:p>
            <a:pPr eaLnBrk="1" hangingPunct="1">
              <a:lnSpc>
                <a:spcPct val="90000"/>
              </a:lnSpc>
              <a:buFont typeface="Wingdings 2" pitchFamily="18" charset="2"/>
              <a:buNone/>
            </a:pPr>
            <a:r>
              <a:rPr lang="en-GB" b="1" dirty="0" smtClean="0"/>
              <a:t>Trainee teachers and newly qualified teachers </a:t>
            </a:r>
            <a:r>
              <a:rPr lang="en-GB" dirty="0" smtClean="0"/>
              <a:t>could easily access:</a:t>
            </a:r>
          </a:p>
          <a:p>
            <a:pPr eaLnBrk="1" hangingPunct="1">
              <a:lnSpc>
                <a:spcPct val="90000"/>
              </a:lnSpc>
            </a:pPr>
            <a:r>
              <a:rPr lang="en-GB" sz="2800" dirty="0" smtClean="0"/>
              <a:t>research-based pedagogic knowledge about barriers to learning specific concepts and the</a:t>
            </a:r>
          </a:p>
          <a:p>
            <a:pPr>
              <a:lnSpc>
                <a:spcPct val="90000"/>
              </a:lnSpc>
            </a:pPr>
            <a:r>
              <a:rPr lang="en-GB" sz="2800" dirty="0" smtClean="0"/>
              <a:t>pedagogical tools such as </a:t>
            </a:r>
            <a:r>
              <a:rPr lang="en-GB" sz="2800" i="1" dirty="0" smtClean="0"/>
              <a:t>explanations, demonstrations, modelling, questioning </a:t>
            </a:r>
            <a:r>
              <a:rPr lang="en-GB" sz="2800" dirty="0" smtClean="0"/>
              <a:t>that experienced and successful teachers use to help learners overcome their personal barriers to learning threshold concepts…. </a:t>
            </a:r>
          </a:p>
          <a:p>
            <a:pPr marL="0" indent="0">
              <a:lnSpc>
                <a:spcPct val="90000"/>
              </a:lnSpc>
              <a:buNone/>
            </a:pPr>
            <a:r>
              <a:rPr lang="en-GB" sz="2800" b="1" dirty="0" smtClean="0"/>
              <a:t>…all at </a:t>
            </a:r>
            <a:r>
              <a:rPr lang="en-GB" sz="2800" b="1" dirty="0"/>
              <a:t>the touch of a </a:t>
            </a:r>
            <a:r>
              <a:rPr lang="en-GB" sz="2800" b="1" dirty="0" smtClean="0"/>
              <a:t>button.</a:t>
            </a:r>
          </a:p>
          <a:p>
            <a:pPr eaLnBrk="1" hangingPunct="1">
              <a:lnSpc>
                <a:spcPct val="90000"/>
              </a:lnSpc>
              <a:buFont typeface="Wingdings 2" pitchFamily="18" charset="2"/>
              <a:buNone/>
            </a:pPr>
            <a:r>
              <a:rPr lang="en-GB" b="1" dirty="0" smtClean="0"/>
              <a:t>Educators</a:t>
            </a:r>
            <a:r>
              <a:rPr lang="en-GB" dirty="0" smtClean="0"/>
              <a:t> collaborated to develop such a quality- assured </a:t>
            </a:r>
            <a:r>
              <a:rPr lang="en-GB" dirty="0" err="1" smtClean="0"/>
              <a:t>wikipedia</a:t>
            </a:r>
            <a:r>
              <a:rPr lang="en-GB" dirty="0" smtClean="0"/>
              <a:t> type resource…</a:t>
            </a:r>
          </a:p>
        </p:txBody>
      </p:sp>
    </p:spTree>
    <p:extLst>
      <p:ext uri="{BB962C8B-B14F-4D97-AF65-F5344CB8AC3E}">
        <p14:creationId xmlns:p14="http://schemas.microsoft.com/office/powerpoint/2010/main" val="2575425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GB" dirty="0" smtClean="0"/>
              <a:t>Imagine…if </a:t>
            </a:r>
          </a:p>
        </p:txBody>
      </p:sp>
      <p:sp>
        <p:nvSpPr>
          <p:cNvPr id="3" name="Content Placeholder 2"/>
          <p:cNvSpPr>
            <a:spLocks noGrp="1"/>
          </p:cNvSpPr>
          <p:nvPr>
            <p:ph sz="quarter" idx="1"/>
          </p:nvPr>
        </p:nvSpPr>
        <p:spPr>
          <a:xfrm>
            <a:off x="301625" y="1527175"/>
            <a:ext cx="8504238" cy="4572000"/>
          </a:xfrm>
        </p:spPr>
        <p:txBody>
          <a:bodyPr>
            <a:normAutofit fontScale="85000" lnSpcReduction="20000"/>
          </a:bodyPr>
          <a:lstStyle/>
          <a:p>
            <a:pPr marL="274320" indent="-274320" eaLnBrk="1" fontAlgn="auto" hangingPunct="1">
              <a:spcAft>
                <a:spcPts val="0"/>
              </a:spcAft>
              <a:buFont typeface="Wingdings 2"/>
              <a:buNone/>
              <a:defRPr/>
            </a:pPr>
            <a:r>
              <a:rPr lang="en-GB" b="1" dirty="0" smtClean="0"/>
              <a:t>Researchers, research funding bodies, teachers </a:t>
            </a:r>
            <a:r>
              <a:rPr lang="en-GB" dirty="0" smtClean="0"/>
              <a:t>undertaking research could easily</a:t>
            </a:r>
          </a:p>
          <a:p>
            <a:pPr marL="274320" indent="-274320" eaLnBrk="1" fontAlgn="auto" hangingPunct="1">
              <a:spcAft>
                <a:spcPts val="0"/>
              </a:spcAft>
              <a:buFont typeface="Wingdings 2"/>
              <a:buChar char=""/>
              <a:defRPr/>
            </a:pPr>
            <a:r>
              <a:rPr lang="en-GB" dirty="0" smtClean="0"/>
              <a:t> see gaps in the research base</a:t>
            </a:r>
          </a:p>
          <a:p>
            <a:pPr marL="274320" indent="-274320" eaLnBrk="1" fontAlgn="auto" hangingPunct="1">
              <a:spcAft>
                <a:spcPts val="0"/>
              </a:spcAft>
              <a:buFont typeface="Wingdings 2"/>
              <a:buChar char=""/>
              <a:defRPr/>
            </a:pPr>
            <a:r>
              <a:rPr lang="en-GB" dirty="0" smtClean="0"/>
              <a:t>see areas that were well researched</a:t>
            </a:r>
          </a:p>
          <a:p>
            <a:pPr marL="274320" indent="-274320" eaLnBrk="1" fontAlgn="auto" hangingPunct="1">
              <a:spcAft>
                <a:spcPts val="0"/>
              </a:spcAft>
              <a:buFont typeface="Wingdings 2"/>
              <a:buChar char=""/>
              <a:defRPr/>
            </a:pPr>
            <a:r>
              <a:rPr lang="en-GB" dirty="0" smtClean="0"/>
              <a:t>find questions teachers want researched</a:t>
            </a:r>
          </a:p>
          <a:p>
            <a:pPr marL="274320" indent="-274320" eaLnBrk="1" fontAlgn="auto" hangingPunct="1">
              <a:spcAft>
                <a:spcPts val="0"/>
              </a:spcAft>
              <a:buFont typeface="Wingdings 2"/>
              <a:buChar char=""/>
              <a:defRPr/>
            </a:pPr>
            <a:r>
              <a:rPr lang="en-GB" dirty="0" smtClean="0"/>
              <a:t>and cost effectively collaborate across regions to scale up and test out emerging practice in different settings.</a:t>
            </a:r>
          </a:p>
          <a:p>
            <a:pPr marL="0" indent="0" eaLnBrk="1" fontAlgn="auto" hangingPunct="1">
              <a:spcAft>
                <a:spcPts val="0"/>
              </a:spcAft>
              <a:buNone/>
              <a:defRPr/>
            </a:pPr>
            <a:endParaRPr lang="en-GB" dirty="0" smtClean="0"/>
          </a:p>
          <a:p>
            <a:pPr marL="274320" indent="-274320" eaLnBrk="1" fontAlgn="auto" hangingPunct="1">
              <a:spcAft>
                <a:spcPts val="0"/>
              </a:spcAft>
              <a:buFont typeface="Wingdings 2"/>
              <a:buNone/>
              <a:defRPr/>
            </a:pPr>
            <a:r>
              <a:rPr lang="en-GB" dirty="0" smtClean="0"/>
              <a:t>Our evidence base for effective practice was based on cumulative research over years, across settings….rather than being small scale, diverse and rarely useful in providing a foundation for practice or policy making.</a:t>
            </a:r>
            <a:endParaRPr lang="en-GB" dirty="0"/>
          </a:p>
        </p:txBody>
      </p:sp>
    </p:spTree>
    <p:extLst>
      <p:ext uri="{BB962C8B-B14F-4D97-AF65-F5344CB8AC3E}">
        <p14:creationId xmlns:p14="http://schemas.microsoft.com/office/powerpoint/2010/main" val="2002271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hape 103"/>
          <p:cNvSpPr txBox="1">
            <a:spLocks noGrp="1"/>
          </p:cNvSpPr>
          <p:nvPr>
            <p:ph type="body" idx="1"/>
          </p:nvPr>
        </p:nvSpPr>
        <p:spPr>
          <a:xfrm>
            <a:off x="457200" y="1096963"/>
            <a:ext cx="8229600" cy="5232202"/>
          </a:xfrm>
        </p:spPr>
        <p:txBody>
          <a:bodyPr>
            <a:spAutoFit/>
          </a:bodyPr>
          <a:lstStyle/>
          <a:p>
            <a:pPr eaLnBrk="1" hangingPunct="1">
              <a:lnSpc>
                <a:spcPct val="115000"/>
              </a:lnSpc>
              <a:buClr>
                <a:srgbClr val="000000"/>
              </a:buClr>
              <a:buSzPct val="167000"/>
            </a:pPr>
            <a:r>
              <a:rPr lang="en-US" sz="2400" b="1" dirty="0" smtClean="0">
                <a:cs typeface="Arial" charset="0"/>
              </a:rPr>
              <a:t>New Practices</a:t>
            </a:r>
            <a:r>
              <a:rPr lang="en-GB" sz="2400" b="1" dirty="0" smtClean="0">
                <a:cs typeface="Arial" charset="0"/>
              </a:rPr>
              <a:t>: </a:t>
            </a:r>
          </a:p>
          <a:p>
            <a:pPr lvl="1">
              <a:lnSpc>
                <a:spcPct val="115000"/>
              </a:lnSpc>
              <a:buClr>
                <a:srgbClr val="000000"/>
              </a:buClr>
              <a:buSzPct val="167000"/>
            </a:pPr>
            <a:r>
              <a:rPr lang="en-GB" sz="2000" dirty="0" smtClean="0">
                <a:cs typeface="Arial" charset="0"/>
              </a:rPr>
              <a:t>c</a:t>
            </a:r>
            <a:r>
              <a:rPr lang="en-US" sz="2000" dirty="0" err="1" smtClean="0">
                <a:cs typeface="Arial" charset="0"/>
              </a:rPr>
              <a:t>ost</a:t>
            </a:r>
            <a:r>
              <a:rPr lang="en-US" sz="2000" dirty="0" smtClean="0">
                <a:cs typeface="Arial" charset="0"/>
              </a:rPr>
              <a:t> effective methods for </a:t>
            </a:r>
            <a:r>
              <a:rPr lang="en-US" sz="2000" u="sng" dirty="0" smtClean="0">
                <a:cs typeface="Arial" charset="0"/>
              </a:rPr>
              <a:t>scaling up </a:t>
            </a:r>
            <a:r>
              <a:rPr lang="en-US" sz="2000" dirty="0" smtClean="0">
                <a:cs typeface="Arial" charset="0"/>
              </a:rPr>
              <a:t>small scale research</a:t>
            </a:r>
            <a:r>
              <a:rPr lang="en-GB" sz="2000" dirty="0" smtClean="0">
                <a:cs typeface="Arial" charset="0"/>
              </a:rPr>
              <a:t> </a:t>
            </a:r>
            <a:r>
              <a:rPr lang="en-GB" sz="2000" dirty="0" smtClean="0">
                <a:cs typeface="Arial" charset="0"/>
                <a:hlinkClick r:id="rId3"/>
              </a:rPr>
              <a:t>e.g. </a:t>
            </a:r>
            <a:r>
              <a:rPr lang="en-GB" sz="2000" dirty="0" err="1" smtClean="0">
                <a:cs typeface="Arial" charset="0"/>
                <a:hlinkClick r:id="rId3"/>
              </a:rPr>
              <a:t>iPADS</a:t>
            </a:r>
            <a:r>
              <a:rPr lang="en-US" sz="2000" dirty="0" smtClean="0">
                <a:cs typeface="Arial" charset="0"/>
              </a:rPr>
              <a:t> </a:t>
            </a:r>
          </a:p>
          <a:p>
            <a:pPr lvl="1">
              <a:lnSpc>
                <a:spcPct val="115000"/>
              </a:lnSpc>
              <a:buClr>
                <a:srgbClr val="000000"/>
              </a:buClr>
              <a:buSzPct val="167000"/>
            </a:pPr>
            <a:r>
              <a:rPr lang="en-GB" sz="2000" dirty="0" smtClean="0">
                <a:cs typeface="Arial" charset="0"/>
                <a:hlinkClick r:id="rId4"/>
              </a:rPr>
              <a:t>online</a:t>
            </a:r>
            <a:r>
              <a:rPr lang="en-US" sz="2000" dirty="0" smtClean="0">
                <a:cs typeface="Arial" charset="0"/>
                <a:hlinkClick r:id="rId4"/>
              </a:rPr>
              <a:t> collaboration </a:t>
            </a:r>
            <a:r>
              <a:rPr lang="en-GB" sz="2000" dirty="0" smtClean="0">
                <a:cs typeface="Arial" charset="0"/>
              </a:rPr>
              <a:t>(</a:t>
            </a:r>
            <a:r>
              <a:rPr lang="en-US" sz="2000" dirty="0" smtClean="0">
                <a:cs typeface="Arial" charset="0"/>
              </a:rPr>
              <a:t>national/international</a:t>
            </a:r>
            <a:r>
              <a:rPr lang="en-GB" sz="2000" dirty="0" smtClean="0">
                <a:cs typeface="Arial" charset="0"/>
              </a:rPr>
              <a:t>) to gather data, share knowledge</a:t>
            </a:r>
            <a:endParaRPr lang="en-US" sz="2000" dirty="0" smtClean="0">
              <a:cs typeface="Arial" charset="0"/>
            </a:endParaRPr>
          </a:p>
          <a:p>
            <a:pPr lvl="1">
              <a:lnSpc>
                <a:spcPct val="115000"/>
              </a:lnSpc>
              <a:buClr>
                <a:srgbClr val="000000"/>
              </a:buClr>
              <a:buSzPct val="167000"/>
            </a:pPr>
            <a:r>
              <a:rPr lang="en-GB" sz="2000" dirty="0" smtClean="0">
                <a:cs typeface="Arial" charset="0"/>
              </a:rPr>
              <a:t>r</a:t>
            </a:r>
            <a:r>
              <a:rPr lang="en-US" sz="2000" dirty="0" err="1" smtClean="0">
                <a:cs typeface="Arial" charset="0"/>
              </a:rPr>
              <a:t>apid</a:t>
            </a:r>
            <a:r>
              <a:rPr lang="en-US" sz="2000" dirty="0" smtClean="0">
                <a:cs typeface="Arial" charset="0"/>
              </a:rPr>
              <a:t> evidence review groups (like the </a:t>
            </a:r>
            <a:r>
              <a:rPr lang="en-US" sz="2000" dirty="0" smtClean="0">
                <a:cs typeface="Arial" charset="0"/>
                <a:hlinkClick r:id="rId5"/>
              </a:rPr>
              <a:t>Cochrane Collaboration</a:t>
            </a:r>
            <a:r>
              <a:rPr lang="en-US" sz="2000" dirty="0" smtClean="0">
                <a:cs typeface="Arial" charset="0"/>
              </a:rPr>
              <a:t> in Medicine)</a:t>
            </a:r>
            <a:endParaRPr lang="en-GB" sz="2000" dirty="0" smtClean="0">
              <a:cs typeface="Arial" charset="0"/>
            </a:endParaRPr>
          </a:p>
          <a:p>
            <a:pPr lvl="1">
              <a:lnSpc>
                <a:spcPct val="115000"/>
              </a:lnSpc>
              <a:buClr>
                <a:srgbClr val="000000"/>
              </a:buClr>
              <a:buSzPct val="167000"/>
            </a:pPr>
            <a:r>
              <a:rPr lang="en-GB" sz="2000" dirty="0" smtClean="0">
                <a:cs typeface="Arial" charset="0"/>
              </a:rPr>
              <a:t>r</a:t>
            </a:r>
            <a:r>
              <a:rPr lang="en-US" sz="2000" dirty="0" err="1" smtClean="0">
                <a:cs typeface="Arial" charset="0"/>
              </a:rPr>
              <a:t>apid</a:t>
            </a:r>
            <a:r>
              <a:rPr lang="en-US" sz="2000" dirty="0" smtClean="0">
                <a:cs typeface="Arial" charset="0"/>
              </a:rPr>
              <a:t> evidence based responses to govt. policy</a:t>
            </a:r>
          </a:p>
          <a:p>
            <a:pPr eaLnBrk="1" hangingPunct="1">
              <a:lnSpc>
                <a:spcPct val="115000"/>
              </a:lnSpc>
              <a:buClr>
                <a:srgbClr val="000000"/>
              </a:buClr>
              <a:buSzPct val="167000"/>
            </a:pPr>
            <a:r>
              <a:rPr lang="en-GB" sz="2400" b="1" dirty="0" smtClean="0">
                <a:cs typeface="Arial" charset="0"/>
              </a:rPr>
              <a:t>Access and coverage: </a:t>
            </a:r>
            <a:r>
              <a:rPr lang="en-GB" sz="2400" dirty="0" smtClean="0">
                <a:cs typeface="Arial" charset="0"/>
              </a:rPr>
              <a:t>thousands of concepts have to be mastered -&gt; access</a:t>
            </a:r>
            <a:r>
              <a:rPr lang="en-GB" sz="2400" b="1" dirty="0" smtClean="0">
                <a:cs typeface="Arial" charset="0"/>
              </a:rPr>
              <a:t> </a:t>
            </a:r>
            <a:r>
              <a:rPr lang="en-GB" sz="2400" dirty="0" smtClean="0">
                <a:cs typeface="Arial" charset="0"/>
              </a:rPr>
              <a:t>and approach like </a:t>
            </a:r>
            <a:r>
              <a:rPr lang="en-GB" sz="2400" dirty="0" err="1" smtClean="0">
                <a:cs typeface="Arial" charset="0"/>
              </a:rPr>
              <a:t>wikipedia</a:t>
            </a:r>
            <a:endParaRPr lang="en-GB" sz="2400" dirty="0" smtClean="0">
              <a:cs typeface="Arial" charset="0"/>
            </a:endParaRPr>
          </a:p>
          <a:p>
            <a:pPr eaLnBrk="1" hangingPunct="1">
              <a:lnSpc>
                <a:spcPct val="115000"/>
              </a:lnSpc>
              <a:buClr>
                <a:srgbClr val="000000"/>
              </a:buClr>
              <a:buSzPct val="167000"/>
            </a:pPr>
            <a:r>
              <a:rPr lang="en-US" sz="2400" b="1" dirty="0" smtClean="0">
                <a:cs typeface="Arial" charset="0"/>
              </a:rPr>
              <a:t>Connectivity</a:t>
            </a:r>
            <a:r>
              <a:rPr lang="en-GB" sz="2400" b="1" dirty="0" smtClean="0">
                <a:cs typeface="Arial" charset="0"/>
              </a:rPr>
              <a:t>: </a:t>
            </a:r>
            <a:r>
              <a:rPr lang="en-US" sz="2400" dirty="0" smtClean="0">
                <a:cs typeface="Arial" charset="0"/>
              </a:rPr>
              <a:t>a flexible e-infrastructure connecting people</a:t>
            </a:r>
            <a:r>
              <a:rPr lang="en-GB" sz="2400" dirty="0" smtClean="0">
                <a:cs typeface="Arial" charset="0"/>
              </a:rPr>
              <a:t> </a:t>
            </a:r>
            <a:r>
              <a:rPr lang="en-US" sz="2400" dirty="0" smtClean="0">
                <a:cs typeface="Arial" charset="0"/>
              </a:rPr>
              <a:t>and communities </a:t>
            </a:r>
            <a:r>
              <a:rPr lang="en-GB" sz="2400" dirty="0" smtClean="0">
                <a:cs typeface="Arial" charset="0"/>
              </a:rPr>
              <a:t>like</a:t>
            </a:r>
            <a:r>
              <a:rPr lang="en-US" sz="2400" dirty="0" smtClean="0">
                <a:cs typeface="Arial" charset="0"/>
              </a:rPr>
              <a:t> the physical network of motorways</a:t>
            </a:r>
            <a:r>
              <a:rPr lang="en-US" sz="2400" dirty="0" smtClean="0">
                <a:latin typeface="Arial" charset="0"/>
                <a:cs typeface="Arial" charset="0"/>
              </a:rPr>
              <a:t>.</a:t>
            </a:r>
          </a:p>
          <a:p>
            <a:pPr eaLnBrk="1" hangingPunct="1">
              <a:lnSpc>
                <a:spcPct val="115000"/>
              </a:lnSpc>
              <a:buClr>
                <a:srgbClr val="000000"/>
              </a:buClr>
              <a:buSzPct val="167000"/>
            </a:pPr>
            <a:r>
              <a:rPr lang="en-US" sz="2400" b="1" i="1" dirty="0" smtClean="0">
                <a:cs typeface="Arial" charset="0"/>
              </a:rPr>
              <a:t>The Education Futures </a:t>
            </a:r>
            <a:r>
              <a:rPr lang="en-US" sz="2400" b="1" i="1" dirty="0">
                <a:cs typeface="Arial" charset="0"/>
              </a:rPr>
              <a:t>C</a:t>
            </a:r>
            <a:r>
              <a:rPr lang="en-US" sz="2400" b="1" i="1" dirty="0" smtClean="0">
                <a:cs typeface="Arial" charset="0"/>
              </a:rPr>
              <a:t>ollaboration</a:t>
            </a:r>
          </a:p>
        </p:txBody>
      </p:sp>
      <p:sp>
        <p:nvSpPr>
          <p:cNvPr id="12291" name="Shape 103"/>
          <p:cNvSpPr txBox="1">
            <a:spLocks/>
          </p:cNvSpPr>
          <p:nvPr/>
        </p:nvSpPr>
        <p:spPr bwMode="auto">
          <a:xfrm>
            <a:off x="457200" y="177800"/>
            <a:ext cx="441007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spAutoFit/>
          </a:bodyPr>
          <a:lstStyle>
            <a:lvl1pPr marL="342900" indent="-342900"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spcBef>
                <a:spcPts val="600"/>
              </a:spcBef>
              <a:buClr>
                <a:srgbClr val="000000"/>
              </a:buClr>
              <a:buSzPct val="167000"/>
              <a:buFont typeface="Arial" charset="0"/>
              <a:buNone/>
            </a:pPr>
            <a:r>
              <a:rPr lang="en-GB" sz="3600" b="1" dirty="0">
                <a:latin typeface="+mj-lt"/>
              </a:rPr>
              <a:t>The </a:t>
            </a:r>
            <a:r>
              <a:rPr lang="en-GB" sz="3600" b="1" dirty="0" smtClean="0">
                <a:latin typeface="+mj-lt"/>
              </a:rPr>
              <a:t>Vision </a:t>
            </a:r>
            <a:endParaRPr lang="en-US" sz="3600" b="1" dirty="0">
              <a:latin typeface="+mj-lt"/>
            </a:endParaRPr>
          </a:p>
        </p:txBody>
      </p:sp>
      <p:sp>
        <p:nvSpPr>
          <p:cNvPr id="12292" name="Shape 118"/>
          <p:cNvSpPr>
            <a:spLocks noChangeArrowheads="1"/>
          </p:cNvSpPr>
          <p:nvPr/>
        </p:nvSpPr>
        <p:spPr bwMode="auto">
          <a:xfrm>
            <a:off x="7094538" y="147638"/>
            <a:ext cx="1782762" cy="1431925"/>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Tree>
    <p:extLst>
      <p:ext uri="{BB962C8B-B14F-4D97-AF65-F5344CB8AC3E}">
        <p14:creationId xmlns:p14="http://schemas.microsoft.com/office/powerpoint/2010/main" val="867862830"/>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29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29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29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29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29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29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274638"/>
            <a:ext cx="8229600" cy="1143000"/>
          </a:xfrm>
        </p:spPr>
        <p:txBody>
          <a:bodyPr>
            <a:normAutofit fontScale="90000"/>
          </a:bodyPr>
          <a:lstStyle/>
          <a:p>
            <a:pPr algn="r" eaLnBrk="1" fontAlgn="auto" hangingPunct="1">
              <a:spcBef>
                <a:spcPct val="0"/>
              </a:spcBef>
              <a:spcAft>
                <a:spcPts val="0"/>
              </a:spcAft>
              <a:buSzTx/>
              <a:buFontTx/>
              <a:buNone/>
              <a:defRPr/>
            </a:pPr>
            <a:r>
              <a:rPr lang="en-GB" dirty="0" smtClean="0">
                <a:solidFill>
                  <a:srgbClr val="000000"/>
                </a:solidFill>
                <a:latin typeface="+mn-lt"/>
                <a:cs typeface="Arial" charset="0"/>
                <a:sym typeface="Arial" charset="0"/>
              </a:rPr>
              <a:t> The Education Futures Collaboration’s </a:t>
            </a:r>
            <a:br>
              <a:rPr lang="en-GB" dirty="0" smtClean="0">
                <a:solidFill>
                  <a:srgbClr val="000000"/>
                </a:solidFill>
                <a:latin typeface="+mn-lt"/>
                <a:cs typeface="Arial" charset="0"/>
                <a:sym typeface="Arial" charset="0"/>
              </a:rPr>
            </a:br>
            <a:r>
              <a:rPr lang="en-GB" dirty="0" smtClean="0">
                <a:solidFill>
                  <a:srgbClr val="000000"/>
                </a:solidFill>
                <a:latin typeface="+mn-lt"/>
                <a:cs typeface="Arial" charset="0"/>
                <a:sym typeface="Arial" charset="0"/>
              </a:rPr>
              <a:t>Response to the Challenges</a:t>
            </a:r>
          </a:p>
        </p:txBody>
      </p:sp>
      <p:sp>
        <p:nvSpPr>
          <p:cNvPr id="27651" name="Text Placeholder 2"/>
          <p:cNvSpPr txBox="1">
            <a:spLocks noGrp="1"/>
          </p:cNvSpPr>
          <p:nvPr>
            <p:ph type="body" idx="1"/>
          </p:nvPr>
        </p:nvSpPr>
        <p:spPr>
          <a:xfrm>
            <a:off x="457200" y="1600200"/>
            <a:ext cx="7823200" cy="4967288"/>
          </a:xfrm>
        </p:spPr>
        <p:txBody>
          <a:bodyPr>
            <a:normAutofit lnSpcReduction="10000"/>
          </a:bodyPr>
          <a:lstStyle/>
          <a:p>
            <a:pPr>
              <a:lnSpc>
                <a:spcPct val="90000"/>
              </a:lnSpc>
              <a:buClr>
                <a:srgbClr val="8CADAE"/>
              </a:buClr>
              <a:buNone/>
            </a:pPr>
            <a:r>
              <a:rPr lang="en-GB" sz="2800" dirty="0" smtClean="0">
                <a:cs typeface="Arial" charset="0"/>
              </a:rPr>
              <a:t>EFC philosophy is to promote </a:t>
            </a:r>
            <a:r>
              <a:rPr lang="en-GB" sz="2800" dirty="0">
                <a:cs typeface="Arial" charset="0"/>
              </a:rPr>
              <a:t>a reflective and collaborative way of working to build and share evidence-based </a:t>
            </a:r>
            <a:r>
              <a:rPr lang="en-GB" sz="2800" dirty="0" smtClean="0">
                <a:cs typeface="Arial" charset="0"/>
              </a:rPr>
              <a:t>knowledge for </a:t>
            </a:r>
            <a:r>
              <a:rPr lang="en-GB" sz="2800" dirty="0">
                <a:cs typeface="Arial" charset="0"/>
              </a:rPr>
              <a:t>educational </a:t>
            </a:r>
            <a:r>
              <a:rPr lang="en-GB" sz="2800" dirty="0" smtClean="0">
                <a:cs typeface="Arial" charset="0"/>
              </a:rPr>
              <a:t>practice.  </a:t>
            </a:r>
            <a:endParaRPr lang="en-GB" sz="2800" dirty="0">
              <a:cs typeface="Arial" charset="0"/>
            </a:endParaRPr>
          </a:p>
          <a:p>
            <a:pPr eaLnBrk="1" hangingPunct="1">
              <a:lnSpc>
                <a:spcPct val="90000"/>
              </a:lnSpc>
              <a:buClr>
                <a:srgbClr val="8CADAE"/>
              </a:buClr>
            </a:pPr>
            <a:endParaRPr lang="en-GB" sz="2800" dirty="0" smtClean="0">
              <a:cs typeface="Arial" charset="0"/>
            </a:endParaRPr>
          </a:p>
          <a:p>
            <a:pPr eaLnBrk="1" hangingPunct="1">
              <a:lnSpc>
                <a:spcPct val="90000"/>
              </a:lnSpc>
              <a:buClr>
                <a:srgbClr val="8CADAE"/>
              </a:buClr>
              <a:buFont typeface="Wingdings 2" pitchFamily="18" charset="2"/>
              <a:buNone/>
            </a:pPr>
            <a:r>
              <a:rPr lang="en-GB" sz="2800" b="1" dirty="0" smtClean="0">
                <a:cs typeface="Arial" charset="0"/>
              </a:rPr>
              <a:t>EFC goals are to:</a:t>
            </a:r>
          </a:p>
          <a:p>
            <a:pPr eaLnBrk="1" hangingPunct="1">
              <a:lnSpc>
                <a:spcPct val="90000"/>
              </a:lnSpc>
              <a:buClr>
                <a:srgbClr val="8CADAE"/>
              </a:buClr>
            </a:pPr>
            <a:r>
              <a:rPr lang="en-GB" sz="2800" i="1" dirty="0" smtClean="0">
                <a:cs typeface="Arial" charset="0"/>
              </a:rPr>
              <a:t> </a:t>
            </a:r>
            <a:r>
              <a:rPr lang="en-GB" sz="2400" i="1" dirty="0" smtClean="0">
                <a:cs typeface="Arial" charset="0"/>
              </a:rPr>
              <a:t>support teachers’ professional judgement with evidence</a:t>
            </a:r>
          </a:p>
          <a:p>
            <a:pPr eaLnBrk="1" hangingPunct="1">
              <a:lnSpc>
                <a:spcPct val="90000"/>
              </a:lnSpc>
              <a:buClr>
                <a:srgbClr val="8CADAE"/>
              </a:buClr>
            </a:pPr>
            <a:r>
              <a:rPr lang="en-GB" sz="2400" i="1" dirty="0" smtClean="0">
                <a:cs typeface="Arial" charset="0"/>
              </a:rPr>
              <a:t> raise learners’ attainment by professionalising teaching</a:t>
            </a:r>
            <a:endParaRPr lang="en-GB" sz="2400" dirty="0" smtClean="0">
              <a:cs typeface="Arial" charset="0"/>
            </a:endParaRPr>
          </a:p>
          <a:p>
            <a:pPr marL="0" indent="0">
              <a:lnSpc>
                <a:spcPct val="90000"/>
              </a:lnSpc>
              <a:buClr>
                <a:srgbClr val="8CADAE"/>
              </a:buClr>
              <a:buNone/>
            </a:pPr>
            <a:endParaRPr lang="en-GB" sz="2000" dirty="0" smtClean="0">
              <a:cs typeface="Arial" charset="0"/>
            </a:endParaRPr>
          </a:p>
          <a:p>
            <a:pPr marL="0" indent="0">
              <a:lnSpc>
                <a:spcPct val="90000"/>
              </a:lnSpc>
              <a:buClr>
                <a:srgbClr val="8CADAE"/>
              </a:buClr>
              <a:buNone/>
            </a:pPr>
            <a:r>
              <a:rPr lang="en-GB" sz="2400" dirty="0" smtClean="0">
                <a:cs typeface="Arial" charset="0"/>
              </a:rPr>
              <a:t>EFC is a ‘Collaboration’ between organisations subscribing to the philosophy, committed to collaboration to achieve the goals and providing a small amount of funding for the e-tools for collaboration.</a:t>
            </a:r>
          </a:p>
          <a:p>
            <a:pPr marL="0" indent="0" eaLnBrk="1" hangingPunct="1">
              <a:lnSpc>
                <a:spcPct val="90000"/>
              </a:lnSpc>
              <a:buClr>
                <a:srgbClr val="8CADAE"/>
              </a:buClr>
              <a:buNone/>
            </a:pPr>
            <a:endParaRPr lang="en-GB" sz="1900" dirty="0" smtClean="0">
              <a:cs typeface="Arial" charset="0"/>
            </a:endParaRPr>
          </a:p>
        </p:txBody>
      </p:sp>
      <p:sp>
        <p:nvSpPr>
          <p:cNvPr id="4" name="Shape 145"/>
          <p:cNvSpPr>
            <a:spLocks noChangeArrowheads="1"/>
          </p:cNvSpPr>
          <p:nvPr/>
        </p:nvSpPr>
        <p:spPr bwMode="auto">
          <a:xfrm>
            <a:off x="347192" y="332656"/>
            <a:ext cx="1920552" cy="1097756"/>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GB" dirty="0" smtClean="0"/>
              <a:t>  </a:t>
            </a:r>
            <a:endParaRPr lang="en-GB" dirty="0"/>
          </a:p>
        </p:txBody>
      </p:sp>
    </p:spTree>
    <p:extLst>
      <p:ext uri="{BB962C8B-B14F-4D97-AF65-F5344CB8AC3E}">
        <p14:creationId xmlns:p14="http://schemas.microsoft.com/office/powerpoint/2010/main" val="2323230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65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65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65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hape 116"/>
          <p:cNvSpPr txBox="1">
            <a:spLocks noGrp="1"/>
          </p:cNvSpPr>
          <p:nvPr>
            <p:ph type="title"/>
          </p:nvPr>
        </p:nvSpPr>
        <p:spPr>
          <a:xfrm>
            <a:off x="457200" y="-774750"/>
            <a:ext cx="8229600" cy="2308324"/>
          </a:xfrm>
        </p:spPr>
        <p:txBody>
          <a:bodyPr>
            <a:spAutoFit/>
          </a:bodyPr>
          <a:lstStyle>
            <a:lvl1pPr indent="228600">
              <a:defRPr sz="1400">
                <a:solidFill>
                  <a:srgbClr val="000000"/>
                </a:solidFill>
                <a:latin typeface="Arial" charset="0"/>
                <a:cs typeface="Arial" charset="0"/>
                <a:sym typeface="Arial" charset="0"/>
              </a:defRPr>
            </a:lvl1pPr>
            <a:lvl2pPr indent="228600">
              <a:defRPr sz="1400">
                <a:solidFill>
                  <a:srgbClr val="000000"/>
                </a:solidFill>
                <a:latin typeface="Arial" charset="0"/>
                <a:cs typeface="Arial" charset="0"/>
                <a:sym typeface="Arial" charset="0"/>
              </a:defRPr>
            </a:lvl2pPr>
            <a:lvl3pPr indent="228600">
              <a:defRPr sz="1400">
                <a:solidFill>
                  <a:srgbClr val="000000"/>
                </a:solidFill>
                <a:latin typeface="Arial" charset="0"/>
                <a:cs typeface="Arial" charset="0"/>
                <a:sym typeface="Arial" charset="0"/>
              </a:defRPr>
            </a:lvl3pPr>
            <a:lvl4pPr indent="228600">
              <a:defRPr sz="1400">
                <a:solidFill>
                  <a:srgbClr val="000000"/>
                </a:solidFill>
                <a:latin typeface="Arial" charset="0"/>
                <a:cs typeface="Arial" charset="0"/>
                <a:sym typeface="Arial" charset="0"/>
              </a:defRPr>
            </a:lvl4pPr>
            <a:lvl5pPr indent="228600">
              <a:defRPr sz="1400">
                <a:solidFill>
                  <a:srgbClr val="000000"/>
                </a:solidFill>
                <a:latin typeface="Arial" charset="0"/>
                <a:cs typeface="Arial" charset="0"/>
                <a:sym typeface="Arial" charset="0"/>
              </a:defRPr>
            </a:lvl5pPr>
            <a:lvl6pPr indent="228600">
              <a:defRPr sz="1400">
                <a:solidFill>
                  <a:srgbClr val="000000"/>
                </a:solidFill>
                <a:latin typeface="Arial" charset="0"/>
                <a:cs typeface="Arial" charset="0"/>
                <a:sym typeface="Arial" charset="0"/>
              </a:defRPr>
            </a:lvl6pPr>
            <a:lvl7pPr indent="228600">
              <a:defRPr sz="1400">
                <a:solidFill>
                  <a:srgbClr val="000000"/>
                </a:solidFill>
                <a:latin typeface="Arial" charset="0"/>
                <a:cs typeface="Arial" charset="0"/>
                <a:sym typeface="Arial" charset="0"/>
              </a:defRPr>
            </a:lvl7pPr>
            <a:lvl8pPr indent="228600">
              <a:defRPr sz="1400">
                <a:solidFill>
                  <a:srgbClr val="000000"/>
                </a:solidFill>
                <a:latin typeface="Arial" charset="0"/>
                <a:cs typeface="Arial" charset="0"/>
                <a:sym typeface="Arial" charset="0"/>
              </a:defRPr>
            </a:lvl8pPr>
            <a:lvl9pPr indent="228600">
              <a:defRPr sz="1400">
                <a:solidFill>
                  <a:srgbClr val="000000"/>
                </a:solidFill>
                <a:latin typeface="Arial" charset="0"/>
                <a:cs typeface="Arial" charset="0"/>
                <a:sym typeface="Arial" charset="0"/>
              </a:defRPr>
            </a:lvl9pPr>
          </a:lstStyle>
          <a:p>
            <a:pPr eaLnBrk="1" hangingPunct="1">
              <a:spcBef>
                <a:spcPct val="0"/>
              </a:spcBef>
              <a:buClr>
                <a:srgbClr val="000000"/>
              </a:buClr>
              <a:buSzTx/>
              <a:buFontTx/>
              <a:buNone/>
            </a:pPr>
            <a:r>
              <a:rPr lang="en-US" sz="3600" b="0" dirty="0" smtClean="0"/>
              <a:t>
</a:t>
            </a:r>
            <a:br>
              <a:rPr lang="en-US" sz="3600" b="0" dirty="0" smtClean="0"/>
            </a:br>
            <a:r>
              <a:rPr lang="en-US" sz="3600" dirty="0" smtClean="0">
                <a:latin typeface="+mj-lt"/>
              </a:rPr>
              <a:t> </a:t>
            </a:r>
            <a:r>
              <a:rPr lang="en-US" sz="3000" dirty="0" smtClean="0">
                <a:latin typeface="+mj-lt"/>
              </a:rPr>
              <a:t>How?</a:t>
            </a:r>
            <a:r>
              <a:rPr lang="en-US" sz="3000" dirty="0" smtClean="0"/>
              <a:t/>
            </a:r>
            <a:br>
              <a:rPr lang="en-US" sz="3000" dirty="0" smtClean="0"/>
            </a:br>
            <a:endParaRPr lang="en-US" sz="3600" dirty="0" smtClean="0"/>
          </a:p>
        </p:txBody>
      </p:sp>
      <p:sp>
        <p:nvSpPr>
          <p:cNvPr id="15363" name="Shape 117"/>
          <p:cNvSpPr txBox="1">
            <a:spLocks noGrp="1"/>
          </p:cNvSpPr>
          <p:nvPr>
            <p:ph type="body" idx="1"/>
          </p:nvPr>
        </p:nvSpPr>
        <p:spPr>
          <a:xfrm>
            <a:off x="457200" y="1600200"/>
            <a:ext cx="8229600" cy="5706177"/>
          </a:xfrm>
        </p:spPr>
        <p:txBody>
          <a:bodyPr>
            <a:spAutoFit/>
          </a:bodyPr>
          <a:lstStyle/>
          <a:p>
            <a:pPr marL="0" indent="0">
              <a:spcBef>
                <a:spcPts val="600"/>
              </a:spcBef>
              <a:buClr>
                <a:srgbClr val="000000"/>
              </a:buClr>
              <a:buSzPct val="167000"/>
              <a:buNone/>
            </a:pPr>
            <a:r>
              <a:rPr lang="en-US" sz="3000" dirty="0" smtClean="0">
                <a:cs typeface="Arial" charset="0"/>
              </a:rPr>
              <a:t>Two new e-tools</a:t>
            </a:r>
            <a:r>
              <a:rPr lang="en-US" sz="2800" dirty="0">
                <a:cs typeface="Arial" charset="0"/>
              </a:rPr>
              <a:t> </a:t>
            </a:r>
            <a:r>
              <a:rPr lang="en-US" sz="2800" dirty="0" smtClean="0">
                <a:cs typeface="Arial" charset="0"/>
              </a:rPr>
              <a:t>with the aim of identifying </a:t>
            </a:r>
            <a:r>
              <a:rPr lang="en-US" sz="2800" dirty="0">
                <a:cs typeface="Arial" charset="0"/>
              </a:rPr>
              <a:t>pockets of good practice and </a:t>
            </a:r>
            <a:r>
              <a:rPr lang="en-US" sz="2800" dirty="0" smtClean="0">
                <a:cs typeface="Arial" charset="0"/>
              </a:rPr>
              <a:t>joining them up:</a:t>
            </a:r>
            <a:endParaRPr lang="en-US" sz="2800" dirty="0">
              <a:cs typeface="Arial" charset="0"/>
            </a:endParaRPr>
          </a:p>
          <a:p>
            <a:pPr marL="0" indent="0" eaLnBrk="1" hangingPunct="1">
              <a:spcBef>
                <a:spcPts val="600"/>
              </a:spcBef>
              <a:buClr>
                <a:srgbClr val="000000"/>
              </a:buClr>
              <a:buSzPct val="167000"/>
              <a:buNone/>
            </a:pPr>
            <a:endParaRPr lang="en-US" sz="3000" dirty="0" smtClean="0">
              <a:cs typeface="Arial" charset="0"/>
            </a:endParaRPr>
          </a:p>
          <a:p>
            <a:pPr lvl="1">
              <a:lnSpc>
                <a:spcPct val="115000"/>
              </a:lnSpc>
              <a:buClr>
                <a:srgbClr val="000000"/>
              </a:buClr>
              <a:buSzPct val="167000"/>
            </a:pPr>
            <a:r>
              <a:rPr lang="en-US" dirty="0" smtClean="0">
                <a:cs typeface="Arial" charset="0"/>
              </a:rPr>
              <a:t>Tool 1 MESH – Mapping Educational Specialist </a:t>
            </a:r>
            <a:r>
              <a:rPr lang="en-US" dirty="0" err="1" smtClean="0">
                <a:cs typeface="Arial" charset="0"/>
              </a:rPr>
              <a:t>knowHow</a:t>
            </a:r>
            <a:r>
              <a:rPr lang="en-US" dirty="0" smtClean="0">
                <a:cs typeface="Arial" charset="0"/>
              </a:rPr>
              <a:t>. –  translational research approach - is the shop window </a:t>
            </a:r>
            <a:r>
              <a:rPr lang="en-US" dirty="0" smtClean="0">
                <a:cs typeface="Arial" charset="0"/>
                <a:hlinkClick r:id="rId3"/>
              </a:rPr>
              <a:t>www.MESHguides.org</a:t>
            </a:r>
            <a:r>
              <a:rPr lang="en-US" dirty="0" smtClean="0">
                <a:cs typeface="Arial" charset="0"/>
              </a:rPr>
              <a:t> </a:t>
            </a:r>
          </a:p>
          <a:p>
            <a:pPr lvl="1">
              <a:lnSpc>
                <a:spcPct val="115000"/>
              </a:lnSpc>
              <a:buClr>
                <a:srgbClr val="000000"/>
              </a:buClr>
              <a:buSzPct val="167000"/>
            </a:pPr>
            <a:r>
              <a:rPr lang="en-US" dirty="0" smtClean="0">
                <a:cs typeface="Arial" charset="0"/>
              </a:rPr>
              <a:t>Tool 2 Education Communities </a:t>
            </a:r>
            <a:r>
              <a:rPr lang="en-US" dirty="0" smtClean="0">
                <a:cs typeface="Arial" charset="0"/>
                <a:hlinkClick r:id="rId4"/>
              </a:rPr>
              <a:t>www.educationcommunities.org</a:t>
            </a:r>
            <a:r>
              <a:rPr lang="en-US" dirty="0" smtClean="0">
                <a:cs typeface="Arial" charset="0"/>
              </a:rPr>
              <a:t> support low cost online international collaboration processes</a:t>
            </a:r>
          </a:p>
          <a:p>
            <a:pPr eaLnBrk="1" hangingPunct="1">
              <a:lnSpc>
                <a:spcPct val="115000"/>
              </a:lnSpc>
              <a:buClr>
                <a:srgbClr val="000000"/>
              </a:buClr>
              <a:buSzPct val="167000"/>
            </a:pPr>
            <a:endParaRPr lang="en-US" sz="2400" dirty="0" smtClean="0">
              <a:cs typeface="Arial" charset="0"/>
            </a:endParaRPr>
          </a:p>
          <a:p>
            <a:pPr eaLnBrk="1" hangingPunct="1">
              <a:spcBef>
                <a:spcPts val="600"/>
              </a:spcBef>
              <a:buClr>
                <a:srgbClr val="000000"/>
              </a:buClr>
              <a:buSzPct val="167000"/>
              <a:buFontTx/>
              <a:buChar char="•"/>
            </a:pPr>
            <a:endParaRPr lang="en-US" sz="3000" dirty="0" smtClean="0">
              <a:latin typeface="Arial" charset="0"/>
              <a:cs typeface="Arial" charset="0"/>
            </a:endParaRPr>
          </a:p>
        </p:txBody>
      </p:sp>
      <p:sp>
        <p:nvSpPr>
          <p:cNvPr id="15364" name="Shape 118"/>
          <p:cNvSpPr>
            <a:spLocks noChangeArrowheads="1"/>
          </p:cNvSpPr>
          <p:nvPr/>
        </p:nvSpPr>
        <p:spPr bwMode="auto">
          <a:xfrm>
            <a:off x="7094538" y="147638"/>
            <a:ext cx="1782762" cy="1431925"/>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Tree>
    <p:extLst>
      <p:ext uri="{BB962C8B-B14F-4D97-AF65-F5344CB8AC3E}">
        <p14:creationId xmlns:p14="http://schemas.microsoft.com/office/powerpoint/2010/main" val="1326412678"/>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GB" sz="3600" b="1" dirty="0" smtClean="0"/>
              <a:t>= a way of working differently</a:t>
            </a:r>
            <a:endParaRPr lang="en-GB" sz="3600" b="1" dirty="0"/>
          </a:p>
        </p:txBody>
      </p:sp>
      <p:sp>
        <p:nvSpPr>
          <p:cNvPr id="3" name="Content Placeholder 2"/>
          <p:cNvSpPr>
            <a:spLocks noGrp="1"/>
          </p:cNvSpPr>
          <p:nvPr>
            <p:ph idx="1"/>
          </p:nvPr>
        </p:nvSpPr>
        <p:spPr/>
        <p:txBody>
          <a:bodyPr>
            <a:normAutofit fontScale="77500" lnSpcReduction="20000"/>
          </a:bodyPr>
          <a:lstStyle/>
          <a:p>
            <a:r>
              <a:rPr lang="en-GB" b="1" dirty="0" smtClean="0"/>
              <a:t>Translational research </a:t>
            </a:r>
            <a:r>
              <a:rPr lang="en-GB" dirty="0" smtClean="0"/>
              <a:t>– medical profession: ‘bench-top to bedside’</a:t>
            </a:r>
          </a:p>
          <a:p>
            <a:r>
              <a:rPr lang="en-GB" dirty="0" smtClean="0"/>
              <a:t>Thousands of Google entries….but not for education</a:t>
            </a:r>
          </a:p>
          <a:p>
            <a:r>
              <a:rPr lang="en-GB" dirty="0" smtClean="0"/>
              <a:t>EFC definition: </a:t>
            </a:r>
            <a:r>
              <a:rPr lang="en-GB" dirty="0" smtClean="0">
                <a:cs typeface="Arial" charset="0"/>
              </a:rPr>
              <a:t>‘</a:t>
            </a:r>
            <a:r>
              <a:rPr lang="en-GB" dirty="0">
                <a:cs typeface="Arial" charset="0"/>
              </a:rPr>
              <a:t>concept to classroom’ – a different writing style, different forms of access and a different form of publication is needed</a:t>
            </a:r>
            <a:r>
              <a:rPr lang="en-GB" dirty="0" smtClean="0">
                <a:cs typeface="Arial" charset="0"/>
              </a:rPr>
              <a:t>.</a:t>
            </a:r>
          </a:p>
          <a:p>
            <a:r>
              <a:rPr lang="en-GB" dirty="0" smtClean="0">
                <a:cs typeface="Arial" charset="0"/>
              </a:rPr>
              <a:t>Translational research in education – that which makes a direct link between concepts, theories and classroom practice</a:t>
            </a:r>
          </a:p>
          <a:p>
            <a:r>
              <a:rPr lang="en-GB" dirty="0" smtClean="0">
                <a:cs typeface="Arial" charset="0"/>
              </a:rPr>
              <a:t>EFC, through an innovative system ‘MESH’ aims to produce and publish translation research in education on a global scale, through mass participation as in </a:t>
            </a:r>
            <a:r>
              <a:rPr lang="en-GB" dirty="0" err="1" smtClean="0">
                <a:cs typeface="Arial" charset="0"/>
              </a:rPr>
              <a:t>wikipedia</a:t>
            </a:r>
            <a:endParaRPr lang="en-GB" dirty="0">
              <a:cs typeface="Arial" charset="0"/>
            </a:endParaRPr>
          </a:p>
          <a:p>
            <a:pPr>
              <a:lnSpc>
                <a:spcPct val="80000"/>
              </a:lnSpc>
              <a:buClr>
                <a:srgbClr val="8CADAE"/>
              </a:buClr>
            </a:pPr>
            <a:endParaRPr lang="en-GB" b="1" dirty="0">
              <a:cs typeface="Arial" charset="0"/>
            </a:endParaRPr>
          </a:p>
          <a:p>
            <a:endParaRPr lang="en-GB" dirty="0"/>
          </a:p>
        </p:txBody>
      </p:sp>
      <p:sp>
        <p:nvSpPr>
          <p:cNvPr id="4" name="Shape 145"/>
          <p:cNvSpPr>
            <a:spLocks noChangeArrowheads="1"/>
          </p:cNvSpPr>
          <p:nvPr/>
        </p:nvSpPr>
        <p:spPr bwMode="auto">
          <a:xfrm>
            <a:off x="347192" y="332656"/>
            <a:ext cx="2208584" cy="1097756"/>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Tree>
    <p:extLst>
      <p:ext uri="{BB962C8B-B14F-4D97-AF65-F5344CB8AC3E}">
        <p14:creationId xmlns:p14="http://schemas.microsoft.com/office/powerpoint/2010/main" val="3313247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26CFE6"/>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26CFE6"/>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rgbClr val="26CFE6"/>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rgbClr val="26CFE6"/>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GB" dirty="0" smtClean="0">
                <a:solidFill>
                  <a:srgbClr val="000000"/>
                </a:solidFill>
                <a:latin typeface="+mn-lt"/>
                <a:cs typeface="Arial" charset="0"/>
                <a:sym typeface="Arial" charset="0"/>
              </a:rPr>
              <a:t>Other professions</a:t>
            </a:r>
            <a:endParaRPr lang="en-GB" dirty="0" smtClean="0">
              <a:solidFill>
                <a:srgbClr val="7B9899"/>
              </a:solidFill>
              <a:latin typeface="+mn-lt"/>
            </a:endParaRPr>
          </a:p>
        </p:txBody>
      </p:sp>
      <p:sp>
        <p:nvSpPr>
          <p:cNvPr id="3" name="Content Placeholder 2"/>
          <p:cNvSpPr>
            <a:spLocks noGrp="1"/>
          </p:cNvSpPr>
          <p:nvPr>
            <p:ph sz="quarter" idx="1"/>
          </p:nvPr>
        </p:nvSpPr>
        <p:spPr>
          <a:xfrm>
            <a:off x="301625" y="1527175"/>
            <a:ext cx="8504238" cy="4572000"/>
          </a:xfrm>
        </p:spPr>
        <p:txBody>
          <a:bodyPr>
            <a:normAutofit fontScale="92500" lnSpcReduction="10000"/>
          </a:bodyPr>
          <a:lstStyle/>
          <a:p>
            <a:pPr eaLnBrk="1" hangingPunct="1">
              <a:buClr>
                <a:srgbClr val="8CADAE"/>
              </a:buClr>
              <a:buFont typeface="Wingdings 2" pitchFamily="18" charset="2"/>
              <a:buNone/>
            </a:pPr>
            <a:r>
              <a:rPr lang="en-GB" dirty="0" smtClean="0">
                <a:cs typeface="Arial" charset="0"/>
              </a:rPr>
              <a:t>The medical profession is ahead of the education sector in harnessing digital technologies to support the building and sharing of research-based knowledge. </a:t>
            </a:r>
          </a:p>
          <a:p>
            <a:pPr eaLnBrk="1" hangingPunct="1">
              <a:buClr>
                <a:srgbClr val="8CADAE"/>
              </a:buClr>
              <a:buFont typeface="Wingdings 2" pitchFamily="18" charset="2"/>
              <a:buNone/>
            </a:pPr>
            <a:r>
              <a:rPr lang="en-GB" dirty="0" smtClean="0">
                <a:cs typeface="Arial" charset="0"/>
              </a:rPr>
              <a:t>Through collaborations such as </a:t>
            </a:r>
            <a:r>
              <a:rPr lang="en-GB" dirty="0" smtClean="0">
                <a:cs typeface="Arial" charset="0"/>
                <a:hlinkClick r:id="rId2"/>
              </a:rPr>
              <a:t>Map of Medical </a:t>
            </a:r>
            <a:r>
              <a:rPr lang="en-GB" dirty="0" err="1" smtClean="0">
                <a:cs typeface="Arial" charset="0"/>
                <a:hlinkClick r:id="rId2"/>
              </a:rPr>
              <a:t>Healthguides</a:t>
            </a:r>
            <a:r>
              <a:rPr lang="en-GB" dirty="0" smtClean="0">
                <a:cs typeface="Arial" charset="0"/>
              </a:rPr>
              <a:t>, </a:t>
            </a:r>
            <a:r>
              <a:rPr lang="en-GB" dirty="0" smtClean="0">
                <a:cs typeface="Arial" charset="0"/>
                <a:hlinkClick r:id="rId3"/>
              </a:rPr>
              <a:t>the Cochrane Collaboration</a:t>
            </a:r>
            <a:r>
              <a:rPr lang="en-GB" dirty="0" smtClean="0">
                <a:cs typeface="Arial" charset="0"/>
              </a:rPr>
              <a:t> and </a:t>
            </a:r>
            <a:r>
              <a:rPr lang="en-GB" dirty="0" smtClean="0">
                <a:cs typeface="Arial" charset="0"/>
                <a:hlinkClick r:id="rId4"/>
              </a:rPr>
              <a:t>the UK National Institute for Health and Clinical Excellence</a:t>
            </a:r>
            <a:r>
              <a:rPr lang="en-GB" dirty="0" smtClean="0">
                <a:cs typeface="Arial" charset="0"/>
              </a:rPr>
              <a:t> (NICE), policy into practice has strengthened, so-called translational or “</a:t>
            </a:r>
            <a:r>
              <a:rPr lang="en-GB" dirty="0" err="1" smtClean="0">
                <a:cs typeface="Arial" charset="0"/>
              </a:rPr>
              <a:t>benchtop</a:t>
            </a:r>
            <a:r>
              <a:rPr lang="en-GB" dirty="0" smtClean="0">
                <a:cs typeface="Arial" charset="0"/>
              </a:rPr>
              <a:t> to bedside” research.</a:t>
            </a:r>
            <a:endParaRPr lang="en-GB" dirty="0" smtClean="0"/>
          </a:p>
          <a:p>
            <a:pPr eaLnBrk="1" hangingPunct="1"/>
            <a:endParaRPr lang="en-GB" dirty="0" smtClean="0"/>
          </a:p>
        </p:txBody>
      </p:sp>
    </p:spTree>
    <p:extLst>
      <p:ext uri="{BB962C8B-B14F-4D97-AF65-F5344CB8AC3E}">
        <p14:creationId xmlns:p14="http://schemas.microsoft.com/office/powerpoint/2010/main" val="11762148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274638"/>
            <a:ext cx="8229600" cy="994122"/>
          </a:xfrm>
        </p:spPr>
        <p:txBody>
          <a:bodyPr/>
          <a:lstStyle/>
          <a:p>
            <a:pPr algn="ctr" eaLnBrk="1" hangingPunct="1">
              <a:spcBef>
                <a:spcPct val="0"/>
              </a:spcBef>
              <a:buSzTx/>
              <a:buFontTx/>
              <a:buNone/>
            </a:pPr>
            <a:r>
              <a:rPr lang="en-GB" dirty="0" smtClean="0">
                <a:solidFill>
                  <a:srgbClr val="000000"/>
                </a:solidFill>
                <a:latin typeface="+mn-lt"/>
                <a:cs typeface="Arial" charset="0"/>
                <a:sym typeface="Arial" charset="0"/>
              </a:rPr>
              <a:t>Working differently: EFC e-tools </a:t>
            </a:r>
          </a:p>
        </p:txBody>
      </p:sp>
      <p:sp>
        <p:nvSpPr>
          <p:cNvPr id="35843" name="Shape 222"/>
          <p:cNvSpPr>
            <a:spLocks noChangeArrowheads="1"/>
          </p:cNvSpPr>
          <p:nvPr/>
        </p:nvSpPr>
        <p:spPr bwMode="auto">
          <a:xfrm>
            <a:off x="6724120" y="5549118"/>
            <a:ext cx="1968252" cy="1215901"/>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35844" name="Rectangle 3"/>
          <p:cNvSpPr>
            <a:spLocks noChangeArrowheads="1"/>
          </p:cNvSpPr>
          <p:nvPr/>
        </p:nvSpPr>
        <p:spPr bwMode="auto">
          <a:xfrm>
            <a:off x="457200" y="2128838"/>
            <a:ext cx="8229600" cy="4305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spcBef>
                <a:spcPts val="600"/>
              </a:spcBef>
              <a:buClr>
                <a:srgbClr val="000000"/>
              </a:buClr>
              <a:buSzPct val="167000"/>
            </a:pPr>
            <a:r>
              <a:rPr lang="en-US" sz="2400" dirty="0"/>
              <a:t>Two new e-tools </a:t>
            </a:r>
            <a:endParaRPr lang="en-US" sz="2400" dirty="0" smtClean="0"/>
          </a:p>
          <a:p>
            <a:pPr marL="342900" indent="-342900">
              <a:spcBef>
                <a:spcPts val="600"/>
              </a:spcBef>
              <a:buClr>
                <a:srgbClr val="000000"/>
              </a:buClr>
              <a:buSzPct val="167000"/>
            </a:pPr>
            <a:endParaRPr lang="en-US" sz="2400" dirty="0"/>
          </a:p>
          <a:p>
            <a:pPr marL="342900" indent="-342900">
              <a:lnSpc>
                <a:spcPct val="115000"/>
              </a:lnSpc>
              <a:buClr>
                <a:srgbClr val="000000"/>
              </a:buClr>
              <a:buSzPct val="167000"/>
            </a:pPr>
            <a:r>
              <a:rPr lang="en-US" sz="2400" b="1" dirty="0"/>
              <a:t>Tool 1 MESH – Mapping Educational Specialist </a:t>
            </a:r>
            <a:r>
              <a:rPr lang="en-US" sz="2400" b="1" dirty="0" err="1"/>
              <a:t>knowHow</a:t>
            </a:r>
            <a:r>
              <a:rPr lang="en-US" sz="2400" b="1" dirty="0"/>
              <a:t>. </a:t>
            </a:r>
            <a:r>
              <a:rPr lang="en-US" sz="2400" dirty="0"/>
              <a:t>–  translational research approach - is the shop window </a:t>
            </a:r>
            <a:r>
              <a:rPr lang="en-US" sz="2400" dirty="0">
                <a:hlinkClick r:id="rId3"/>
              </a:rPr>
              <a:t>www.MESHguides.org</a:t>
            </a:r>
            <a:r>
              <a:rPr lang="en-US" sz="2400" dirty="0"/>
              <a:t> </a:t>
            </a:r>
          </a:p>
          <a:p>
            <a:pPr marL="342900" indent="-342900">
              <a:lnSpc>
                <a:spcPct val="115000"/>
              </a:lnSpc>
              <a:buClr>
                <a:srgbClr val="000000"/>
              </a:buClr>
              <a:buSzPct val="167000"/>
            </a:pPr>
            <a:r>
              <a:rPr lang="en-US" sz="2400" b="1" dirty="0"/>
              <a:t>Tool 2 Education communities </a:t>
            </a:r>
            <a:r>
              <a:rPr lang="en-US" sz="2400" dirty="0">
                <a:hlinkClick r:id="rId4"/>
              </a:rPr>
              <a:t>www.educationcommunities.org</a:t>
            </a:r>
            <a:r>
              <a:rPr lang="en-US" sz="2400" dirty="0"/>
              <a:t> support low cost online international collaboration processes</a:t>
            </a:r>
          </a:p>
          <a:p>
            <a:pPr marL="342900" indent="-342900">
              <a:lnSpc>
                <a:spcPct val="115000"/>
              </a:lnSpc>
              <a:buClr>
                <a:srgbClr val="000000"/>
              </a:buClr>
              <a:buSzPct val="167000"/>
            </a:pPr>
            <a:endParaRPr lang="en-US" sz="2400" dirty="0"/>
          </a:p>
          <a:p>
            <a:pPr marL="342900" indent="-342900">
              <a:lnSpc>
                <a:spcPct val="115000"/>
              </a:lnSpc>
              <a:buClr>
                <a:srgbClr val="000000"/>
              </a:buClr>
              <a:buSzPct val="167000"/>
            </a:pPr>
            <a:r>
              <a:rPr lang="en-US" sz="2400" b="1" dirty="0" smtClean="0"/>
              <a:t>The big goal </a:t>
            </a:r>
            <a:r>
              <a:rPr lang="en-US" sz="2400" dirty="0" smtClean="0"/>
              <a:t>- </a:t>
            </a:r>
            <a:r>
              <a:rPr lang="en-US" sz="2400" dirty="0"/>
              <a:t>Identify pockets of good practice </a:t>
            </a:r>
            <a:endParaRPr lang="en-US" sz="2400" dirty="0" smtClean="0"/>
          </a:p>
          <a:p>
            <a:pPr marL="342900" indent="-342900">
              <a:lnSpc>
                <a:spcPct val="115000"/>
              </a:lnSpc>
              <a:buClr>
                <a:srgbClr val="000000"/>
              </a:buClr>
              <a:buSzPct val="167000"/>
            </a:pPr>
            <a:r>
              <a:rPr lang="en-US" sz="2400" dirty="0"/>
              <a:t> </a:t>
            </a:r>
            <a:r>
              <a:rPr lang="en-US" sz="2400" dirty="0" smtClean="0"/>
              <a:t>                         and </a:t>
            </a:r>
            <a:r>
              <a:rPr lang="en-US" sz="2400" dirty="0"/>
              <a:t>join up the parts</a:t>
            </a:r>
          </a:p>
        </p:txBody>
      </p:sp>
    </p:spTree>
    <p:extLst>
      <p:ext uri="{BB962C8B-B14F-4D97-AF65-F5344CB8AC3E}">
        <p14:creationId xmlns:p14="http://schemas.microsoft.com/office/powerpoint/2010/main" val="3182795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4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84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84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84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274638"/>
            <a:ext cx="8229600" cy="1143000"/>
          </a:xfrm>
        </p:spPr>
        <p:txBody>
          <a:bodyPr>
            <a:normAutofit fontScale="90000"/>
          </a:bodyPr>
          <a:lstStyle/>
          <a:p>
            <a:pPr eaLnBrk="1" fontAlgn="auto" hangingPunct="1">
              <a:spcBef>
                <a:spcPct val="0"/>
              </a:spcBef>
              <a:spcAft>
                <a:spcPts val="0"/>
              </a:spcAft>
              <a:buSzTx/>
              <a:buFontTx/>
              <a:buNone/>
              <a:defRPr/>
            </a:pPr>
            <a:r>
              <a:rPr lang="en-GB" dirty="0" smtClean="0">
                <a:solidFill>
                  <a:srgbClr val="000000"/>
                </a:solidFill>
                <a:latin typeface="+mn-lt"/>
                <a:cs typeface="Arial" charset="0"/>
                <a:sym typeface="Arial" charset="0"/>
              </a:rPr>
              <a:t>Map of Medicine </a:t>
            </a:r>
            <a:r>
              <a:rPr lang="en-GB" dirty="0" err="1" smtClean="0">
                <a:solidFill>
                  <a:srgbClr val="000000"/>
                </a:solidFill>
                <a:latin typeface="+mn-lt"/>
                <a:cs typeface="Arial" charset="0"/>
                <a:sym typeface="Arial" charset="0"/>
              </a:rPr>
              <a:t>Healthguides</a:t>
            </a:r>
            <a:r>
              <a:rPr lang="en-GB" dirty="0" smtClean="0">
                <a:solidFill>
                  <a:srgbClr val="000000"/>
                </a:solidFill>
                <a:latin typeface="+mn-lt"/>
                <a:cs typeface="Arial" charset="0"/>
                <a:sym typeface="Arial" charset="0"/>
              </a:rPr>
              <a:t> – index </a:t>
            </a:r>
            <a:r>
              <a:rPr lang="en-GB" b="0" dirty="0" smtClean="0">
                <a:solidFill>
                  <a:srgbClr val="000000"/>
                </a:solidFill>
                <a:latin typeface="+mn-lt"/>
                <a:cs typeface="Arial" charset="0"/>
                <a:sym typeface="Arial" charset="0"/>
              </a:rPr>
              <a:t>(restricted US version)</a:t>
            </a:r>
          </a:p>
        </p:txBody>
      </p:sp>
      <p:sp>
        <p:nvSpPr>
          <p:cNvPr id="31747" name="Text Placeholder 2"/>
          <p:cNvSpPr>
            <a:spLocks noGrp="1"/>
          </p:cNvSpPr>
          <p:nvPr>
            <p:ph type="body" idx="1"/>
          </p:nvPr>
        </p:nvSpPr>
        <p:spPr>
          <a:xfrm>
            <a:off x="457200" y="1600200"/>
            <a:ext cx="3994150" cy="4967288"/>
          </a:xfrm>
        </p:spPr>
        <p:txBody>
          <a:bodyPr/>
          <a:lstStyle/>
          <a:p>
            <a:pPr eaLnBrk="1" hangingPunct="1"/>
            <a:endParaRPr lang="en-GB" smtClean="0">
              <a:latin typeface="Arial" charset="0"/>
              <a:cs typeface="Arial" charset="0"/>
            </a:endParaRPr>
          </a:p>
        </p:txBody>
      </p:sp>
      <p:sp>
        <p:nvSpPr>
          <p:cNvPr id="31748" name="Text Placeholder 3"/>
          <p:cNvSpPr>
            <a:spLocks noGrp="1"/>
          </p:cNvSpPr>
          <p:nvPr>
            <p:ph type="body" idx="2"/>
          </p:nvPr>
        </p:nvSpPr>
        <p:spPr>
          <a:xfrm>
            <a:off x="4692650" y="1600200"/>
            <a:ext cx="3994150" cy="4967288"/>
          </a:xfrm>
        </p:spPr>
        <p:txBody>
          <a:bodyPr/>
          <a:lstStyle/>
          <a:p>
            <a:pPr eaLnBrk="1" hangingPunct="1"/>
            <a:endParaRPr lang="en-GB" smtClean="0">
              <a:latin typeface="Arial" charset="0"/>
              <a:cs typeface="Arial" charset="0"/>
            </a:endParaRPr>
          </a:p>
        </p:txBody>
      </p:sp>
      <p:pic>
        <p:nvPicPr>
          <p:cNvPr id="3174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7663" y="1600200"/>
            <a:ext cx="13011151" cy="589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00339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274638"/>
            <a:ext cx="8229600" cy="1143000"/>
          </a:xfrm>
        </p:spPr>
        <p:txBody>
          <a:bodyPr/>
          <a:lstStyle/>
          <a:p>
            <a:pPr algn="ctr" eaLnBrk="1" hangingPunct="1">
              <a:spcBef>
                <a:spcPct val="0"/>
              </a:spcBef>
              <a:buSzTx/>
              <a:buFontTx/>
              <a:buNone/>
            </a:pPr>
            <a:r>
              <a:rPr lang="en-GB" dirty="0" smtClean="0">
                <a:solidFill>
                  <a:srgbClr val="000000"/>
                </a:solidFill>
                <a:latin typeface="+mn-lt"/>
                <a:cs typeface="Arial" charset="0"/>
                <a:sym typeface="Arial" charset="0"/>
              </a:rPr>
              <a:t>Map of Medicine </a:t>
            </a:r>
            <a:r>
              <a:rPr lang="en-GB" dirty="0" err="1" smtClean="0">
                <a:solidFill>
                  <a:srgbClr val="000000"/>
                </a:solidFill>
                <a:latin typeface="+mn-lt"/>
                <a:cs typeface="Arial" charset="0"/>
                <a:sym typeface="Arial" charset="0"/>
              </a:rPr>
              <a:t>Healthguides</a:t>
            </a:r>
            <a:r>
              <a:rPr lang="en-GB" dirty="0" smtClean="0">
                <a:solidFill>
                  <a:srgbClr val="000000"/>
                </a:solidFill>
                <a:latin typeface="+mn-lt"/>
                <a:cs typeface="Arial" charset="0"/>
                <a:sym typeface="Arial" charset="0"/>
              </a:rPr>
              <a:t> </a:t>
            </a:r>
          </a:p>
        </p:txBody>
      </p:sp>
      <p:sp>
        <p:nvSpPr>
          <p:cNvPr id="32771" name="Text Placeholder 2"/>
          <p:cNvSpPr>
            <a:spLocks noGrp="1"/>
          </p:cNvSpPr>
          <p:nvPr>
            <p:ph type="body" idx="1"/>
          </p:nvPr>
        </p:nvSpPr>
        <p:spPr>
          <a:xfrm>
            <a:off x="457200" y="1600200"/>
            <a:ext cx="3994150" cy="4967288"/>
          </a:xfrm>
        </p:spPr>
        <p:txBody>
          <a:bodyPr/>
          <a:lstStyle/>
          <a:p>
            <a:pPr eaLnBrk="1" hangingPunct="1"/>
            <a:endParaRPr lang="en-GB" smtClean="0">
              <a:latin typeface="Arial" charset="0"/>
              <a:cs typeface="Arial" charset="0"/>
            </a:endParaRPr>
          </a:p>
        </p:txBody>
      </p:sp>
      <p:sp>
        <p:nvSpPr>
          <p:cNvPr id="32772" name="Text Placeholder 3"/>
          <p:cNvSpPr>
            <a:spLocks noGrp="1"/>
          </p:cNvSpPr>
          <p:nvPr>
            <p:ph type="body" idx="2"/>
          </p:nvPr>
        </p:nvSpPr>
        <p:spPr>
          <a:xfrm>
            <a:off x="4692650" y="1600200"/>
            <a:ext cx="3994150" cy="4967288"/>
          </a:xfrm>
        </p:spPr>
        <p:txBody>
          <a:bodyPr/>
          <a:lstStyle/>
          <a:p>
            <a:pPr eaLnBrk="1" hangingPunct="1"/>
            <a:endParaRPr lang="en-GB" smtClean="0">
              <a:latin typeface="Arial" charset="0"/>
              <a:cs typeface="Arial" charset="0"/>
            </a:endParaRPr>
          </a:p>
        </p:txBody>
      </p:sp>
      <p:pic>
        <p:nvPicPr>
          <p:cNvPr id="3277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2925" y="1600200"/>
            <a:ext cx="13011150" cy="539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82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274638"/>
            <a:ext cx="8229600" cy="1143000"/>
          </a:xfrm>
        </p:spPr>
        <p:txBody>
          <a:bodyPr/>
          <a:lstStyle/>
          <a:p>
            <a:pPr algn="ctr" eaLnBrk="1" hangingPunct="1">
              <a:spcBef>
                <a:spcPct val="0"/>
              </a:spcBef>
              <a:buSzTx/>
              <a:buFontTx/>
              <a:buNone/>
            </a:pPr>
            <a:r>
              <a:rPr lang="en-GB" dirty="0" smtClean="0">
                <a:solidFill>
                  <a:srgbClr val="000000"/>
                </a:solidFill>
                <a:latin typeface="+mn-lt"/>
                <a:cs typeface="Arial" charset="0"/>
                <a:sym typeface="Arial" charset="0"/>
              </a:rPr>
              <a:t>Map of Medicine </a:t>
            </a:r>
            <a:r>
              <a:rPr lang="en-GB" dirty="0" err="1" smtClean="0">
                <a:solidFill>
                  <a:srgbClr val="000000"/>
                </a:solidFill>
                <a:latin typeface="+mn-lt"/>
                <a:cs typeface="Arial" charset="0"/>
                <a:sym typeface="Arial" charset="0"/>
              </a:rPr>
              <a:t>Healthguides</a:t>
            </a:r>
            <a:r>
              <a:rPr lang="en-GB" dirty="0" smtClean="0">
                <a:solidFill>
                  <a:srgbClr val="000000"/>
                </a:solidFill>
                <a:latin typeface="+mn-lt"/>
                <a:cs typeface="Arial" charset="0"/>
                <a:sym typeface="Arial" charset="0"/>
              </a:rPr>
              <a:t> </a:t>
            </a:r>
          </a:p>
        </p:txBody>
      </p:sp>
      <p:sp>
        <p:nvSpPr>
          <p:cNvPr id="33795" name="Text Placeholder 2"/>
          <p:cNvSpPr>
            <a:spLocks noGrp="1"/>
          </p:cNvSpPr>
          <p:nvPr>
            <p:ph type="body" idx="1"/>
          </p:nvPr>
        </p:nvSpPr>
        <p:spPr>
          <a:xfrm>
            <a:off x="457200" y="1600200"/>
            <a:ext cx="3994150" cy="4967288"/>
          </a:xfrm>
        </p:spPr>
        <p:txBody>
          <a:bodyPr/>
          <a:lstStyle/>
          <a:p>
            <a:pPr eaLnBrk="1" hangingPunct="1"/>
            <a:endParaRPr lang="en-GB" smtClean="0">
              <a:latin typeface="Arial" charset="0"/>
              <a:cs typeface="Arial" charset="0"/>
            </a:endParaRPr>
          </a:p>
        </p:txBody>
      </p:sp>
      <p:sp>
        <p:nvSpPr>
          <p:cNvPr id="33796" name="Text Placeholder 3"/>
          <p:cNvSpPr>
            <a:spLocks noGrp="1"/>
          </p:cNvSpPr>
          <p:nvPr>
            <p:ph type="body" idx="2"/>
          </p:nvPr>
        </p:nvSpPr>
        <p:spPr>
          <a:xfrm>
            <a:off x="4692650" y="1600200"/>
            <a:ext cx="3994150" cy="4967288"/>
          </a:xfrm>
        </p:spPr>
        <p:txBody>
          <a:bodyPr/>
          <a:lstStyle/>
          <a:p>
            <a:pPr eaLnBrk="1" hangingPunct="1"/>
            <a:endParaRPr lang="en-GB" smtClean="0">
              <a:latin typeface="Arial" charset="0"/>
              <a:cs typeface="Arial" charset="0"/>
            </a:endParaRPr>
          </a:p>
        </p:txBody>
      </p:sp>
      <p:pic>
        <p:nvPicPr>
          <p:cNvPr id="3379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1313" y="1417638"/>
            <a:ext cx="13011151" cy="634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87510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hape 199"/>
          <p:cNvSpPr>
            <a:spLocks noGrp="1"/>
          </p:cNvSpPr>
          <p:nvPr>
            <p:ph type="title"/>
          </p:nvPr>
        </p:nvSpPr>
        <p:spPr>
          <a:xfrm>
            <a:off x="457200" y="-728663"/>
            <a:ext cx="8229600" cy="2308226"/>
          </a:xfrm>
        </p:spPr>
        <p:txBody>
          <a:bodyPr>
            <a:spAutoFit/>
          </a:bodyPr>
          <a:lstStyle/>
          <a:p>
            <a:pPr indent="228600" eaLnBrk="1" hangingPunct="1">
              <a:spcBef>
                <a:spcPct val="0"/>
              </a:spcBef>
              <a:buClr>
                <a:srgbClr val="000000"/>
              </a:buClr>
              <a:buSzTx/>
              <a:buFontTx/>
              <a:buNone/>
            </a:pPr>
            <a:r>
              <a:rPr lang="en-US" b="0" dirty="0" smtClean="0">
                <a:solidFill>
                  <a:srgbClr val="000000"/>
                </a:solidFill>
                <a:latin typeface="Arial" charset="0"/>
                <a:cs typeface="Arial" charset="0"/>
                <a:sym typeface="Arial" charset="0"/>
              </a:rPr>
              <a:t>
</a:t>
            </a:r>
            <a:br>
              <a:rPr lang="en-US" b="0" dirty="0" smtClean="0">
                <a:solidFill>
                  <a:srgbClr val="000000"/>
                </a:solidFill>
                <a:latin typeface="Arial" charset="0"/>
                <a:cs typeface="Arial" charset="0"/>
                <a:sym typeface="Arial" charset="0"/>
              </a:rPr>
            </a:br>
            <a:r>
              <a:rPr lang="en-US" b="0" dirty="0" smtClean="0">
                <a:solidFill>
                  <a:srgbClr val="000000"/>
                </a:solidFill>
                <a:latin typeface="+mn-lt"/>
                <a:cs typeface="Arial" charset="0"/>
                <a:sym typeface="Arial" charset="0"/>
              </a:rPr>
              <a:t>Tool 1 </a:t>
            </a:r>
            <a:r>
              <a:rPr lang="en-US" sz="3000" dirty="0" smtClean="0">
                <a:solidFill>
                  <a:srgbClr val="000000"/>
                </a:solidFill>
                <a:latin typeface="+mn-lt"/>
                <a:cs typeface="Arial" charset="0"/>
                <a:sym typeface="Arial" charset="0"/>
              </a:rPr>
              <a:t>MESH example</a:t>
            </a:r>
            <a:r>
              <a:rPr lang="en-US" sz="3000" dirty="0" smtClean="0">
                <a:solidFill>
                  <a:srgbClr val="000000"/>
                </a:solidFill>
                <a:latin typeface="Arial" charset="0"/>
                <a:cs typeface="Arial" charset="0"/>
                <a:sym typeface="Arial" charset="0"/>
              </a:rPr>
              <a:t/>
            </a:r>
            <a:br>
              <a:rPr lang="en-US" sz="3000" dirty="0" smtClean="0">
                <a:solidFill>
                  <a:srgbClr val="000000"/>
                </a:solidFill>
                <a:latin typeface="Arial" charset="0"/>
                <a:cs typeface="Arial" charset="0"/>
                <a:sym typeface="Arial" charset="0"/>
              </a:rPr>
            </a:br>
            <a:endParaRPr lang="en-US" dirty="0" smtClean="0">
              <a:solidFill>
                <a:srgbClr val="000000"/>
              </a:solidFill>
              <a:latin typeface="Arial" charset="0"/>
              <a:cs typeface="Arial" charset="0"/>
              <a:sym typeface="Arial" charset="0"/>
            </a:endParaRPr>
          </a:p>
        </p:txBody>
      </p:sp>
      <p:sp>
        <p:nvSpPr>
          <p:cNvPr id="36867" name="Shape 201"/>
          <p:cNvSpPr>
            <a:spLocks noChangeArrowheads="1"/>
          </p:cNvSpPr>
          <p:nvPr/>
        </p:nvSpPr>
        <p:spPr bwMode="auto">
          <a:xfrm>
            <a:off x="420688" y="1722438"/>
            <a:ext cx="8302625" cy="472281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pic>
        <p:nvPicPr>
          <p:cNvPr id="36868" name="ce232d34-e9ab-43aa-81af-904289851683" descr="C:\Users\marilyn\AppData\Local\Temp\XPgrpwise\IMAG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43538" y="177800"/>
            <a:ext cx="3700462" cy="91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7244209"/>
      </p:ext>
    </p:extLst>
  </p:cSld>
  <p:clrMapOvr>
    <a:masterClrMapping/>
  </p:clrMapOvr>
  <p:transition spd="slow">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txBox="1">
            <a:spLocks noGrp="1"/>
          </p:cNvSpPr>
          <p:nvPr>
            <p:ph type="title"/>
          </p:nvPr>
        </p:nvSpPr>
        <p:spPr>
          <a:xfrm>
            <a:off x="457200" y="274638"/>
            <a:ext cx="8229600" cy="1143000"/>
          </a:xfrm>
        </p:spPr>
        <p:txBody>
          <a:bodyPr>
            <a:normAutofit/>
          </a:bodyPr>
          <a:lstStyle/>
          <a:p>
            <a:pPr>
              <a:spcBef>
                <a:spcPct val="0"/>
              </a:spcBef>
              <a:buSzTx/>
              <a:buFontTx/>
              <a:buNone/>
            </a:pPr>
            <a:r>
              <a:rPr lang="en-GB" sz="2800" dirty="0" smtClean="0">
                <a:solidFill>
                  <a:srgbClr val="000000"/>
                </a:solidFill>
                <a:latin typeface="+mj-lt"/>
                <a:cs typeface="Arial" charset="0"/>
                <a:sym typeface="Arial" charset="0"/>
              </a:rPr>
              <a:t>The Teacher Profession Knowledge Challenge : thousands of concepts, fine grained, context specific</a:t>
            </a:r>
          </a:p>
        </p:txBody>
      </p:sp>
      <p:sp>
        <p:nvSpPr>
          <p:cNvPr id="16387" name="Text Placeholder 2"/>
          <p:cNvSpPr txBox="1">
            <a:spLocks noGrp="1"/>
          </p:cNvSpPr>
          <p:nvPr>
            <p:ph type="body" idx="1"/>
          </p:nvPr>
        </p:nvSpPr>
        <p:spPr>
          <a:xfrm>
            <a:off x="457200" y="1600200"/>
            <a:ext cx="3994150" cy="4967288"/>
          </a:xfrm>
        </p:spPr>
        <p:txBody>
          <a:bodyPr/>
          <a:lstStyle>
            <a:lvl1pPr>
              <a:defRPr sz="1400">
                <a:solidFill>
                  <a:srgbClr val="000000"/>
                </a:solidFill>
                <a:latin typeface="Arial" charset="0"/>
                <a:cs typeface="Arial" charset="0"/>
                <a:sym typeface="Arial" charset="0"/>
              </a:defRPr>
            </a:lvl1pPr>
            <a:lvl2pPr>
              <a:defRPr sz="1400">
                <a:solidFill>
                  <a:srgbClr val="000000"/>
                </a:solidFill>
                <a:latin typeface="Arial" charset="0"/>
                <a:cs typeface="Arial" charset="0"/>
                <a:sym typeface="Arial" charset="0"/>
              </a:defRPr>
            </a:lvl2pPr>
            <a:lvl3pPr>
              <a:defRPr sz="1400">
                <a:solidFill>
                  <a:srgbClr val="000000"/>
                </a:solidFill>
                <a:latin typeface="Arial" charset="0"/>
                <a:cs typeface="Arial" charset="0"/>
                <a:sym typeface="Arial" charset="0"/>
              </a:defRPr>
            </a:lvl3pPr>
            <a:lvl4pPr>
              <a:defRPr sz="1400">
                <a:solidFill>
                  <a:srgbClr val="000000"/>
                </a:solidFill>
                <a:latin typeface="Arial" charset="0"/>
                <a:cs typeface="Arial" charset="0"/>
                <a:sym typeface="Arial" charset="0"/>
              </a:defRPr>
            </a:lvl4pPr>
            <a:lvl5pPr>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marL="0" indent="0"/>
            <a:endParaRPr lang="en-GB" smtClean="0"/>
          </a:p>
        </p:txBody>
      </p:sp>
      <p:sp>
        <p:nvSpPr>
          <p:cNvPr id="16388" name="Text Placeholder 3"/>
          <p:cNvSpPr txBox="1">
            <a:spLocks noGrp="1"/>
          </p:cNvSpPr>
          <p:nvPr>
            <p:ph type="body" idx="2"/>
          </p:nvPr>
        </p:nvSpPr>
        <p:spPr>
          <a:xfrm>
            <a:off x="4692650" y="1600200"/>
            <a:ext cx="3994150" cy="4967288"/>
          </a:xfrm>
        </p:spPr>
        <p:txBody>
          <a:bodyPr/>
          <a:lstStyle>
            <a:lvl1pPr>
              <a:defRPr sz="1400">
                <a:solidFill>
                  <a:srgbClr val="000000"/>
                </a:solidFill>
                <a:latin typeface="Arial" charset="0"/>
                <a:cs typeface="Arial" charset="0"/>
                <a:sym typeface="Arial" charset="0"/>
              </a:defRPr>
            </a:lvl1pPr>
            <a:lvl2pPr>
              <a:defRPr sz="1400">
                <a:solidFill>
                  <a:srgbClr val="000000"/>
                </a:solidFill>
                <a:latin typeface="Arial" charset="0"/>
                <a:cs typeface="Arial" charset="0"/>
                <a:sym typeface="Arial" charset="0"/>
              </a:defRPr>
            </a:lvl2pPr>
            <a:lvl3pPr>
              <a:defRPr sz="1400">
                <a:solidFill>
                  <a:srgbClr val="000000"/>
                </a:solidFill>
                <a:latin typeface="Arial" charset="0"/>
                <a:cs typeface="Arial" charset="0"/>
                <a:sym typeface="Arial" charset="0"/>
              </a:defRPr>
            </a:lvl3pPr>
            <a:lvl4pPr>
              <a:defRPr sz="1400">
                <a:solidFill>
                  <a:srgbClr val="000000"/>
                </a:solidFill>
                <a:latin typeface="Arial" charset="0"/>
                <a:cs typeface="Arial" charset="0"/>
                <a:sym typeface="Arial" charset="0"/>
              </a:defRPr>
            </a:lvl4pPr>
            <a:lvl5pPr>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marL="0" indent="0"/>
            <a:endParaRPr lang="en-GB" smtClean="0"/>
          </a:p>
        </p:txBody>
      </p:sp>
      <p:pic>
        <p:nvPicPr>
          <p:cNvPr id="1638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750" y="1417638"/>
            <a:ext cx="10210800" cy="574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43213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254000" y="-247650"/>
            <a:ext cx="8229600" cy="1143000"/>
          </a:xfrm>
        </p:spPr>
        <p:txBody>
          <a:bodyPr/>
          <a:lstStyle/>
          <a:p>
            <a:pPr algn="ctr" eaLnBrk="1" hangingPunct="1">
              <a:spcBef>
                <a:spcPct val="0"/>
              </a:spcBef>
              <a:buSzTx/>
              <a:buFontTx/>
              <a:buNone/>
            </a:pPr>
            <a:r>
              <a:rPr lang="en-GB" dirty="0" smtClean="0">
                <a:solidFill>
                  <a:srgbClr val="000000"/>
                </a:solidFill>
                <a:latin typeface="+mn-lt"/>
                <a:cs typeface="Arial" charset="0"/>
                <a:sym typeface="Arial" charset="0"/>
              </a:rPr>
              <a:t>Summary</a:t>
            </a:r>
          </a:p>
        </p:txBody>
      </p:sp>
      <p:sp>
        <p:nvSpPr>
          <p:cNvPr id="30723" name="Text Placeholder 2"/>
          <p:cNvSpPr txBox="1">
            <a:spLocks noGrp="1"/>
          </p:cNvSpPr>
          <p:nvPr>
            <p:ph type="body" idx="1"/>
          </p:nvPr>
        </p:nvSpPr>
        <p:spPr>
          <a:xfrm>
            <a:off x="355600" y="1143000"/>
            <a:ext cx="8229600" cy="5149850"/>
          </a:xfrm>
        </p:spPr>
        <p:txBody>
          <a:bodyPr>
            <a:normAutofit fontScale="92500" lnSpcReduction="10000"/>
          </a:bodyPr>
          <a:lstStyle/>
          <a:p>
            <a:pPr marL="0" indent="0" eaLnBrk="1" hangingPunct="1">
              <a:lnSpc>
                <a:spcPct val="90000"/>
              </a:lnSpc>
              <a:buClr>
                <a:srgbClr val="8CADAE"/>
              </a:buClr>
              <a:buNone/>
            </a:pPr>
            <a:r>
              <a:rPr lang="en-GB" sz="2800" b="1" dirty="0" smtClean="0">
                <a:cs typeface="Arial" charset="0"/>
              </a:rPr>
              <a:t>                    is set up to:</a:t>
            </a:r>
          </a:p>
          <a:p>
            <a:pPr eaLnBrk="1" hangingPunct="1">
              <a:lnSpc>
                <a:spcPct val="90000"/>
              </a:lnSpc>
              <a:buClr>
                <a:srgbClr val="8CADAE"/>
              </a:buClr>
              <a:buFontTx/>
              <a:buChar char="•"/>
            </a:pPr>
            <a:r>
              <a:rPr lang="en-GB" sz="2800" dirty="0" smtClean="0">
                <a:cs typeface="Arial" charset="0"/>
              </a:rPr>
              <a:t>underpin professional judgement with evidence</a:t>
            </a:r>
          </a:p>
          <a:p>
            <a:pPr eaLnBrk="1" hangingPunct="1">
              <a:lnSpc>
                <a:spcPct val="90000"/>
              </a:lnSpc>
              <a:buClr>
                <a:srgbClr val="8CADAE"/>
              </a:buClr>
              <a:buFontTx/>
              <a:buChar char="•"/>
            </a:pPr>
            <a:r>
              <a:rPr lang="en-GB" sz="2800" dirty="0" smtClean="0">
                <a:cs typeface="Arial" charset="0"/>
              </a:rPr>
              <a:t>raise learner attainment through professionalising teaching</a:t>
            </a:r>
          </a:p>
          <a:p>
            <a:pPr eaLnBrk="1" hangingPunct="1">
              <a:lnSpc>
                <a:spcPct val="90000"/>
              </a:lnSpc>
              <a:buClr>
                <a:srgbClr val="8CADAE"/>
              </a:buClr>
            </a:pPr>
            <a:endParaRPr lang="en-GB" sz="2800" b="1" dirty="0" smtClean="0">
              <a:cs typeface="Arial" charset="0"/>
            </a:endParaRPr>
          </a:p>
          <a:p>
            <a:pPr marL="0" indent="0" eaLnBrk="1" hangingPunct="1">
              <a:lnSpc>
                <a:spcPct val="90000"/>
              </a:lnSpc>
              <a:buClr>
                <a:srgbClr val="8CADAE"/>
              </a:buClr>
              <a:buNone/>
            </a:pPr>
            <a:r>
              <a:rPr lang="en-GB" sz="2800" b="1" dirty="0" smtClean="0">
                <a:cs typeface="Arial" charset="0"/>
              </a:rPr>
              <a:t>                    is a system, sustainable within current resources,  supporting educators to:</a:t>
            </a:r>
          </a:p>
          <a:p>
            <a:pPr eaLnBrk="1" hangingPunct="1">
              <a:lnSpc>
                <a:spcPct val="90000"/>
              </a:lnSpc>
              <a:buClr>
                <a:srgbClr val="8CADAE"/>
              </a:buClr>
              <a:buFontTx/>
              <a:buChar char="•"/>
            </a:pPr>
            <a:r>
              <a:rPr lang="en-GB" sz="2800" dirty="0" smtClean="0">
                <a:cs typeface="Arial" charset="0"/>
              </a:rPr>
              <a:t> pool, build, test and publish knowledge in new ways through world wide collaborations</a:t>
            </a:r>
          </a:p>
          <a:p>
            <a:pPr eaLnBrk="1" hangingPunct="1">
              <a:lnSpc>
                <a:spcPct val="90000"/>
              </a:lnSpc>
              <a:buClr>
                <a:srgbClr val="8CADAE"/>
              </a:buClr>
              <a:buFontTx/>
              <a:buChar char="•"/>
            </a:pPr>
            <a:r>
              <a:rPr lang="en-GB" sz="2800" dirty="0" smtClean="0">
                <a:cs typeface="Arial" charset="0"/>
              </a:rPr>
              <a:t>access to research based advice to improve teaching and so improve learning outcomes</a:t>
            </a:r>
          </a:p>
          <a:p>
            <a:pPr eaLnBrk="1" hangingPunct="1">
              <a:lnSpc>
                <a:spcPct val="90000"/>
              </a:lnSpc>
              <a:buClr>
                <a:srgbClr val="8CADAE"/>
              </a:buClr>
              <a:buFontTx/>
              <a:buChar char="•"/>
            </a:pPr>
            <a:r>
              <a:rPr lang="en-GB" sz="2800" dirty="0" smtClean="0">
                <a:cs typeface="Arial" charset="0"/>
              </a:rPr>
              <a:t>to work cost-effectively to revisit and update research and to re-publish research in ways previously not possible. </a:t>
            </a:r>
          </a:p>
          <a:p>
            <a:pPr eaLnBrk="1" hangingPunct="1">
              <a:lnSpc>
                <a:spcPct val="90000"/>
              </a:lnSpc>
              <a:buClr>
                <a:srgbClr val="8CADAE"/>
              </a:buClr>
            </a:pPr>
            <a:endParaRPr lang="en-GB" sz="2400" dirty="0" smtClean="0">
              <a:latin typeface="Arial" charset="0"/>
              <a:cs typeface="Arial" charset="0"/>
            </a:endParaRPr>
          </a:p>
        </p:txBody>
      </p:sp>
      <p:pic>
        <p:nvPicPr>
          <p:cNvPr id="4" name="Picture 3" descr=":Core Educators:Projects:Ed Futures Collaboration:Websites:MESH website:Mail Attachment.png"/>
          <p:cNvPicPr/>
          <p:nvPr/>
        </p:nvPicPr>
        <p:blipFill>
          <a:blip r:embed="rId2"/>
          <a:srcRect/>
          <a:stretch>
            <a:fillRect/>
          </a:stretch>
        </p:blipFill>
        <p:spPr bwMode="auto">
          <a:xfrm>
            <a:off x="1475656" y="188640"/>
            <a:ext cx="1872208" cy="453390"/>
          </a:xfrm>
          <a:prstGeom prst="rect">
            <a:avLst/>
          </a:prstGeom>
          <a:noFill/>
          <a:ln w="9525">
            <a:noFill/>
            <a:miter lim="800000"/>
            <a:headEnd/>
            <a:tailEnd/>
          </a:ln>
        </p:spPr>
      </p:pic>
      <p:pic>
        <p:nvPicPr>
          <p:cNvPr id="5" name="Picture 4" descr=":Core Educators:Projects:Ed Futures Collaboration:Websites:MESH website:Mail Attachment.png"/>
          <p:cNvPicPr/>
          <p:nvPr/>
        </p:nvPicPr>
        <p:blipFill>
          <a:blip r:embed="rId2"/>
          <a:srcRect/>
          <a:stretch>
            <a:fillRect/>
          </a:stretch>
        </p:blipFill>
        <p:spPr bwMode="auto">
          <a:xfrm>
            <a:off x="323528" y="1165998"/>
            <a:ext cx="1584176" cy="453390"/>
          </a:xfrm>
          <a:prstGeom prst="rect">
            <a:avLst/>
          </a:prstGeom>
          <a:noFill/>
          <a:ln w="9525">
            <a:noFill/>
            <a:miter lim="800000"/>
            <a:headEnd/>
            <a:tailEnd/>
          </a:ln>
        </p:spPr>
      </p:pic>
      <p:pic>
        <p:nvPicPr>
          <p:cNvPr id="6" name="Picture 5" descr=":Core Educators:Projects:Ed Futures Collaboration:Websites:MESH website:Mail Attachment.png"/>
          <p:cNvPicPr/>
          <p:nvPr/>
        </p:nvPicPr>
        <p:blipFill>
          <a:blip r:embed="rId2"/>
          <a:srcRect/>
          <a:stretch>
            <a:fillRect/>
          </a:stretch>
        </p:blipFill>
        <p:spPr bwMode="auto">
          <a:xfrm>
            <a:off x="323528" y="2996952"/>
            <a:ext cx="1584176" cy="453390"/>
          </a:xfrm>
          <a:prstGeom prst="rect">
            <a:avLst/>
          </a:prstGeom>
          <a:noFill/>
          <a:ln w="9525">
            <a:noFill/>
            <a:miter lim="800000"/>
            <a:headEnd/>
            <a:tailEnd/>
          </a:ln>
        </p:spPr>
      </p:pic>
    </p:spTree>
    <p:extLst>
      <p:ext uri="{BB962C8B-B14F-4D97-AF65-F5344CB8AC3E}">
        <p14:creationId xmlns:p14="http://schemas.microsoft.com/office/powerpoint/2010/main" val="250159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2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2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7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hape 137"/>
          <p:cNvSpPr>
            <a:spLocks noGrp="1"/>
          </p:cNvSpPr>
          <p:nvPr>
            <p:ph type="title"/>
          </p:nvPr>
        </p:nvSpPr>
        <p:spPr>
          <a:xfrm>
            <a:off x="457200" y="-1159729"/>
            <a:ext cx="8229600" cy="3262432"/>
          </a:xfrm>
        </p:spPr>
        <p:txBody>
          <a:bodyPr>
            <a:spAutoFit/>
          </a:bodyPr>
          <a:lstStyle/>
          <a:p>
            <a:pPr indent="228600" algn="ctr">
              <a:spcBef>
                <a:spcPct val="0"/>
              </a:spcBef>
              <a:buClr>
                <a:srgbClr val="000000"/>
              </a:buClr>
              <a:buSzTx/>
            </a:pPr>
            <a:r>
              <a:rPr lang="en-US" b="0" dirty="0" smtClean="0">
                <a:solidFill>
                  <a:srgbClr val="000000"/>
                </a:solidFill>
                <a:latin typeface="Arial" charset="0"/>
                <a:cs typeface="Arial" charset="0"/>
                <a:sym typeface="Arial" charset="0"/>
              </a:rPr>
              <a:t>
</a:t>
            </a:r>
            <a:br>
              <a:rPr lang="en-US" b="0" dirty="0" smtClean="0">
                <a:solidFill>
                  <a:srgbClr val="000000"/>
                </a:solidFill>
                <a:latin typeface="Arial" charset="0"/>
                <a:cs typeface="Arial" charset="0"/>
                <a:sym typeface="Arial" charset="0"/>
              </a:rPr>
            </a:br>
            <a:r>
              <a:rPr lang="en-US" b="0" dirty="0" smtClean="0">
                <a:solidFill>
                  <a:srgbClr val="000000"/>
                </a:solidFill>
                <a:latin typeface="+mn-lt"/>
                <a:cs typeface="Arial" charset="0"/>
                <a:sym typeface="Arial" charset="0"/>
              </a:rPr>
              <a:t>Tool 2 on-line communities </a:t>
            </a:r>
            <a:br>
              <a:rPr lang="en-US" b="0" dirty="0" smtClean="0">
                <a:solidFill>
                  <a:srgbClr val="000000"/>
                </a:solidFill>
                <a:latin typeface="+mn-lt"/>
                <a:cs typeface="Arial" charset="0"/>
                <a:sym typeface="Arial" charset="0"/>
              </a:rPr>
            </a:br>
            <a:r>
              <a:rPr lang="en-US" sz="3200" dirty="0" err="1">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EdComms</a:t>
            </a:r>
            <a:r>
              <a:rPr lang="en-GB" sz="320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a:r>
            <a:br>
              <a:rPr lang="en-GB" sz="320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br>
            <a:r>
              <a:rPr lang="en-US" sz="3000" dirty="0" smtClean="0">
                <a:solidFill>
                  <a:srgbClr val="000000"/>
                </a:solidFill>
                <a:latin typeface="Arial" charset="0"/>
                <a:cs typeface="Arial" charset="0"/>
                <a:sym typeface="Arial" charset="0"/>
              </a:rPr>
              <a:t/>
            </a:r>
            <a:br>
              <a:rPr lang="en-US" sz="3000" dirty="0" smtClean="0">
                <a:solidFill>
                  <a:srgbClr val="000000"/>
                </a:solidFill>
                <a:latin typeface="Arial" charset="0"/>
                <a:cs typeface="Arial" charset="0"/>
                <a:sym typeface="Arial" charset="0"/>
              </a:rPr>
            </a:br>
            <a:endParaRPr lang="en-US" dirty="0" smtClean="0">
              <a:solidFill>
                <a:srgbClr val="000000"/>
              </a:solidFill>
              <a:latin typeface="Arial" charset="0"/>
              <a:cs typeface="Arial" charset="0"/>
              <a:sym typeface="Arial" charset="0"/>
            </a:endParaRPr>
          </a:p>
        </p:txBody>
      </p:sp>
      <p:sp>
        <p:nvSpPr>
          <p:cNvPr id="39939" name="Shape 138"/>
          <p:cNvSpPr>
            <a:spLocks noChangeArrowheads="1"/>
          </p:cNvSpPr>
          <p:nvPr/>
        </p:nvSpPr>
        <p:spPr bwMode="auto">
          <a:xfrm>
            <a:off x="7094538" y="147638"/>
            <a:ext cx="1782762" cy="14319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39940" name="Shape 139"/>
          <p:cNvSpPr>
            <a:spLocks noChangeArrowheads="1"/>
          </p:cNvSpPr>
          <p:nvPr/>
        </p:nvSpPr>
        <p:spPr bwMode="auto">
          <a:xfrm>
            <a:off x="457200" y="1276350"/>
            <a:ext cx="6743700" cy="51784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Tree>
    <p:extLst>
      <p:ext uri="{BB962C8B-B14F-4D97-AF65-F5344CB8AC3E}">
        <p14:creationId xmlns:p14="http://schemas.microsoft.com/office/powerpoint/2010/main" val="3305783270"/>
      </p:ext>
    </p:extLst>
  </p:cSld>
  <p:clrMapOvr>
    <a:masterClrMapping/>
  </p:clrMapOvr>
  <p:transition spd="slow">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hape 144"/>
          <p:cNvSpPr>
            <a:spLocks noGrp="1"/>
          </p:cNvSpPr>
          <p:nvPr>
            <p:ph type="title"/>
          </p:nvPr>
        </p:nvSpPr>
        <p:spPr>
          <a:xfrm>
            <a:off x="457200" y="-928768"/>
            <a:ext cx="8229600" cy="2708434"/>
          </a:xfrm>
        </p:spPr>
        <p:txBody>
          <a:bodyPr>
            <a:spAutoFit/>
          </a:bodyPr>
          <a:lstStyle/>
          <a:p>
            <a:pPr indent="228600">
              <a:spcBef>
                <a:spcPct val="0"/>
              </a:spcBef>
              <a:buClr>
                <a:srgbClr val="000000"/>
              </a:buClr>
              <a:buSzTx/>
            </a:pPr>
            <a:r>
              <a:rPr lang="en-US" b="0" dirty="0" smtClean="0">
                <a:solidFill>
                  <a:srgbClr val="000000"/>
                </a:solidFill>
                <a:latin typeface="Arial" charset="0"/>
                <a:cs typeface="Arial" charset="0"/>
                <a:sym typeface="Arial" charset="0"/>
              </a:rPr>
              <a:t>
</a:t>
            </a:r>
            <a:br>
              <a:rPr lang="en-US" b="0" dirty="0" smtClean="0">
                <a:solidFill>
                  <a:srgbClr val="000000"/>
                </a:solidFill>
                <a:latin typeface="Arial" charset="0"/>
                <a:cs typeface="Arial" charset="0"/>
                <a:sym typeface="Arial" charset="0"/>
              </a:rPr>
            </a:br>
            <a:r>
              <a:rPr lang="en-US" sz="3000" dirty="0" smtClean="0">
                <a:solidFill>
                  <a:srgbClr val="000000"/>
                </a:solidFill>
                <a:latin typeface="Arial" charset="0"/>
                <a:cs typeface="Arial" charset="0"/>
                <a:sym typeface="Arial" charset="0"/>
              </a:rPr>
              <a:t>Tool 2: </a:t>
            </a:r>
            <a:r>
              <a:rPr lang="en-US" sz="3200" dirty="0" err="1">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EdComms</a:t>
            </a:r>
            <a:r>
              <a:rPr lang="en-GB" sz="320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a:r>
            <a:br>
              <a:rPr lang="en-GB" sz="320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br>
            <a:r>
              <a:rPr lang="en-US" sz="3000" dirty="0" smtClean="0">
                <a:solidFill>
                  <a:srgbClr val="000000"/>
                </a:solidFill>
                <a:latin typeface="Arial" charset="0"/>
                <a:cs typeface="Arial" charset="0"/>
                <a:sym typeface="Arial" charset="0"/>
              </a:rPr>
              <a:t/>
            </a:r>
            <a:br>
              <a:rPr lang="en-US" sz="3000" dirty="0" smtClean="0">
                <a:solidFill>
                  <a:srgbClr val="000000"/>
                </a:solidFill>
                <a:latin typeface="Arial" charset="0"/>
                <a:cs typeface="Arial" charset="0"/>
                <a:sym typeface="Arial" charset="0"/>
              </a:rPr>
            </a:br>
            <a:endParaRPr lang="en-US" dirty="0" smtClean="0">
              <a:solidFill>
                <a:srgbClr val="000000"/>
              </a:solidFill>
              <a:latin typeface="Arial" charset="0"/>
              <a:cs typeface="Arial" charset="0"/>
              <a:sym typeface="Arial" charset="0"/>
            </a:endParaRPr>
          </a:p>
        </p:txBody>
      </p:sp>
      <p:sp>
        <p:nvSpPr>
          <p:cNvPr id="40963" name="Shape 145"/>
          <p:cNvSpPr>
            <a:spLocks noChangeArrowheads="1"/>
          </p:cNvSpPr>
          <p:nvPr/>
        </p:nvSpPr>
        <p:spPr bwMode="auto">
          <a:xfrm>
            <a:off x="7094538" y="147638"/>
            <a:ext cx="1782762" cy="14319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40964" name="Shape 146"/>
          <p:cNvSpPr>
            <a:spLocks noChangeArrowheads="1"/>
          </p:cNvSpPr>
          <p:nvPr/>
        </p:nvSpPr>
        <p:spPr bwMode="auto">
          <a:xfrm>
            <a:off x="482600" y="1352550"/>
            <a:ext cx="6611938" cy="489585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Tree>
    <p:extLst>
      <p:ext uri="{BB962C8B-B14F-4D97-AF65-F5344CB8AC3E}">
        <p14:creationId xmlns:p14="http://schemas.microsoft.com/office/powerpoint/2010/main" val="1353537818"/>
      </p:ext>
    </p:extLst>
  </p:cSld>
  <p:clrMapOvr>
    <a:masterClrMapping/>
  </p:clrMapOvr>
  <p:transition spd="slow">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hape 165"/>
          <p:cNvSpPr>
            <a:spLocks noGrp="1"/>
          </p:cNvSpPr>
          <p:nvPr>
            <p:ph type="title"/>
          </p:nvPr>
        </p:nvSpPr>
        <p:spPr>
          <a:xfrm>
            <a:off x="457200" y="-697936"/>
            <a:ext cx="8229600" cy="2246769"/>
          </a:xfrm>
        </p:spPr>
        <p:txBody>
          <a:bodyPr>
            <a:spAutoFit/>
          </a:bodyPr>
          <a:lstStyle/>
          <a:p>
            <a:pPr indent="228600">
              <a:spcBef>
                <a:spcPct val="0"/>
              </a:spcBef>
              <a:buClr>
                <a:srgbClr val="000000"/>
              </a:buClr>
              <a:buSzTx/>
            </a:pPr>
            <a:r>
              <a:rPr lang="en-US" b="0" dirty="0" smtClean="0">
                <a:solidFill>
                  <a:srgbClr val="000000"/>
                </a:solidFill>
                <a:latin typeface="Arial" charset="0"/>
                <a:cs typeface="Arial" charset="0"/>
                <a:sym typeface="Arial" charset="0"/>
              </a:rPr>
              <a:t>
</a:t>
            </a:r>
            <a:br>
              <a:rPr lang="en-US" b="0" dirty="0" smtClean="0">
                <a:solidFill>
                  <a:srgbClr val="000000"/>
                </a:solidFill>
                <a:latin typeface="Arial" charset="0"/>
                <a:cs typeface="Arial" charset="0"/>
                <a:sym typeface="Arial" charset="0"/>
              </a:rPr>
            </a:br>
            <a:r>
              <a:rPr lang="en-US" sz="3000" dirty="0" smtClean="0">
                <a:solidFill>
                  <a:srgbClr val="000000"/>
                </a:solidFill>
                <a:latin typeface="Arial" charset="0"/>
                <a:cs typeface="Arial" charset="0"/>
                <a:sym typeface="Arial" charset="0"/>
              </a:rPr>
              <a:t>Tool 2 </a:t>
            </a:r>
            <a:r>
              <a:rPr lang="en-US" sz="3200"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EdComms</a:t>
            </a:r>
            <a:r>
              <a:rPr lang="en-US" sz="320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a:t>
            </a:r>
            <a:r>
              <a:rPr lang="en-US" sz="3000" dirty="0" smtClean="0">
                <a:solidFill>
                  <a:srgbClr val="000000"/>
                </a:solidFill>
                <a:latin typeface="Arial" charset="0"/>
                <a:cs typeface="Arial" charset="0"/>
                <a:sym typeface="Arial" charset="0"/>
              </a:rPr>
              <a:t> uses</a:t>
            </a:r>
            <a:br>
              <a:rPr lang="en-US" sz="3000" dirty="0" smtClean="0">
                <a:solidFill>
                  <a:srgbClr val="000000"/>
                </a:solidFill>
                <a:latin typeface="Arial" charset="0"/>
                <a:cs typeface="Arial" charset="0"/>
                <a:sym typeface="Arial" charset="0"/>
              </a:rPr>
            </a:br>
            <a:endParaRPr lang="en-US" dirty="0" smtClean="0">
              <a:solidFill>
                <a:srgbClr val="000000"/>
              </a:solidFill>
              <a:latin typeface="Arial" charset="0"/>
              <a:cs typeface="Arial" charset="0"/>
              <a:sym typeface="Arial" charset="0"/>
            </a:endParaRPr>
          </a:p>
        </p:txBody>
      </p:sp>
      <p:sp>
        <p:nvSpPr>
          <p:cNvPr id="166" name="Shape 166"/>
          <p:cNvSpPr txBox="1">
            <a:spLocks noGrp="1"/>
          </p:cNvSpPr>
          <p:nvPr>
            <p:ph type="body" idx="1"/>
          </p:nvPr>
        </p:nvSpPr>
        <p:spPr>
          <a:xfrm>
            <a:off x="457200" y="1600200"/>
            <a:ext cx="8229600" cy="5586145"/>
          </a:xfrm>
        </p:spPr>
        <p:txBody>
          <a:bodyPr>
            <a:spAutoFit/>
          </a:bodyPr>
          <a:lstStyle/>
          <a:p>
            <a:pPr marL="342900" indent="-342900" eaLnBrk="1" hangingPunct="1">
              <a:spcBef>
                <a:spcPts val="600"/>
              </a:spcBef>
              <a:buClr>
                <a:srgbClr val="000000"/>
              </a:buClr>
              <a:buSzPct val="167000"/>
              <a:buFont typeface="Arial" charset="0"/>
              <a:buNone/>
            </a:pPr>
            <a:r>
              <a:rPr lang="en-US" sz="2800" dirty="0" smtClean="0">
                <a:sym typeface="Arial" charset="0"/>
              </a:rPr>
              <a:t>Examples </a:t>
            </a:r>
            <a:r>
              <a:rPr lang="en-GB" sz="2800" dirty="0" smtClean="0">
                <a:sym typeface="Arial" charset="0"/>
              </a:rPr>
              <a:t> of use </a:t>
            </a:r>
            <a:r>
              <a:rPr lang="en-US" sz="2800" dirty="0" smtClean="0">
                <a:sym typeface="Arial" charset="0"/>
              </a:rPr>
              <a:t>from the Pilot:</a:t>
            </a:r>
          </a:p>
          <a:p>
            <a:pPr marL="342900" indent="-342900" eaLnBrk="1" hangingPunct="1">
              <a:spcBef>
                <a:spcPts val="600"/>
              </a:spcBef>
              <a:buClr>
                <a:srgbClr val="000000"/>
              </a:buClr>
              <a:buSzPct val="167000"/>
              <a:buFont typeface="Arial" charset="0"/>
              <a:buChar char="•"/>
            </a:pPr>
            <a:r>
              <a:rPr lang="en-US" sz="2800" dirty="0" smtClean="0">
                <a:sym typeface="Arial" charset="0"/>
              </a:rPr>
              <a:t>General communities to share </a:t>
            </a:r>
            <a:r>
              <a:rPr lang="en-GB" sz="2800" dirty="0" smtClean="0">
                <a:sym typeface="Arial" charset="0"/>
              </a:rPr>
              <a:t>and develop </a:t>
            </a:r>
            <a:r>
              <a:rPr lang="en-US" sz="2800" dirty="0" smtClean="0">
                <a:sym typeface="Arial" charset="0"/>
              </a:rPr>
              <a:t>practice</a:t>
            </a:r>
          </a:p>
          <a:p>
            <a:pPr marL="342900" indent="-342900" eaLnBrk="1" hangingPunct="1">
              <a:spcBef>
                <a:spcPts val="600"/>
              </a:spcBef>
              <a:buClr>
                <a:srgbClr val="000000"/>
              </a:buClr>
              <a:buSzPct val="167000"/>
              <a:buFont typeface="Arial" charset="0"/>
              <a:buChar char="•"/>
            </a:pPr>
            <a:r>
              <a:rPr lang="en-US" sz="2800" dirty="0" smtClean="0">
                <a:sym typeface="Arial" charset="0"/>
              </a:rPr>
              <a:t>Writing books</a:t>
            </a:r>
          </a:p>
          <a:p>
            <a:pPr marL="342900" indent="-342900" eaLnBrk="1" hangingPunct="1">
              <a:spcBef>
                <a:spcPts val="600"/>
              </a:spcBef>
              <a:buClr>
                <a:srgbClr val="000000"/>
              </a:buClr>
              <a:buSzPct val="167000"/>
              <a:buFont typeface="Arial" charset="0"/>
              <a:buChar char="•"/>
            </a:pPr>
            <a:r>
              <a:rPr lang="en-US" sz="2800" dirty="0" smtClean="0">
                <a:sym typeface="Arial" charset="0"/>
              </a:rPr>
              <a:t>Cross-institution research</a:t>
            </a:r>
          </a:p>
          <a:p>
            <a:pPr marL="342900" indent="-342900" eaLnBrk="1" hangingPunct="1">
              <a:spcBef>
                <a:spcPts val="600"/>
              </a:spcBef>
              <a:buClr>
                <a:srgbClr val="000000"/>
              </a:buClr>
              <a:buSzPct val="167000"/>
              <a:buFont typeface="Arial" charset="0"/>
              <a:buChar char="•"/>
            </a:pPr>
            <a:r>
              <a:rPr lang="en-US" sz="2800" dirty="0" smtClean="0">
                <a:sym typeface="Arial" charset="0"/>
              </a:rPr>
              <a:t>Journal articles</a:t>
            </a:r>
          </a:p>
          <a:p>
            <a:pPr marL="342900" indent="-342900" eaLnBrk="1" hangingPunct="1">
              <a:spcBef>
                <a:spcPts val="600"/>
              </a:spcBef>
              <a:buClr>
                <a:srgbClr val="000000"/>
              </a:buClr>
              <a:buSzPct val="167000"/>
              <a:buFont typeface="Arial" charset="0"/>
              <a:buChar char="•"/>
            </a:pPr>
            <a:r>
              <a:rPr lang="en-US" sz="2800" dirty="0" smtClean="0">
                <a:sym typeface="Arial" charset="0"/>
              </a:rPr>
              <a:t>Cross-department/institution PhD students</a:t>
            </a:r>
          </a:p>
          <a:p>
            <a:pPr marL="342900" indent="-342900" eaLnBrk="1" hangingPunct="1">
              <a:spcBef>
                <a:spcPts val="600"/>
              </a:spcBef>
              <a:buClr>
                <a:srgbClr val="000000"/>
              </a:buClr>
              <a:buSzPct val="167000"/>
              <a:buFont typeface="Arial" charset="0"/>
              <a:buChar char="•"/>
            </a:pPr>
            <a:r>
              <a:rPr lang="en-US" sz="2800" dirty="0" smtClean="0">
                <a:sym typeface="Arial" charset="0"/>
              </a:rPr>
              <a:t>Funded Projects</a:t>
            </a:r>
          </a:p>
          <a:p>
            <a:pPr marL="342900" indent="-342900" eaLnBrk="1" hangingPunct="1">
              <a:spcBef>
                <a:spcPts val="600"/>
              </a:spcBef>
              <a:buClr>
                <a:srgbClr val="000000"/>
              </a:buClr>
              <a:buSzPct val="167000"/>
              <a:buFont typeface="Arial" charset="0"/>
              <a:buChar char="•"/>
            </a:pPr>
            <a:r>
              <a:rPr lang="en-US" sz="2800" dirty="0" smtClean="0">
                <a:sym typeface="Arial" charset="0"/>
              </a:rPr>
              <a:t>Finding partners for projects – research, publication, collaboration, bid writing</a:t>
            </a:r>
          </a:p>
          <a:p>
            <a:pPr marL="342900" indent="-342900" eaLnBrk="1" hangingPunct="1">
              <a:spcBef>
                <a:spcPts val="600"/>
              </a:spcBef>
              <a:buClr>
                <a:srgbClr val="000000"/>
              </a:buClr>
              <a:buSzPct val="167000"/>
              <a:buFont typeface="Arial" charset="0"/>
              <a:buChar char="•"/>
            </a:pPr>
            <a:endParaRPr lang="en-US" sz="3000" dirty="0" smtClean="0">
              <a:sym typeface="Arial" charset="0"/>
            </a:endParaRPr>
          </a:p>
          <a:p>
            <a:pPr marL="342900" indent="-342900" eaLnBrk="1" hangingPunct="1">
              <a:spcBef>
                <a:spcPts val="600"/>
              </a:spcBef>
              <a:buClr>
                <a:srgbClr val="000000"/>
              </a:buClr>
              <a:buSzPct val="167000"/>
              <a:buFont typeface="Arial" charset="0"/>
              <a:buChar char="•"/>
            </a:pPr>
            <a:endParaRPr lang="en-US" sz="3000" dirty="0" smtClean="0">
              <a:sym typeface="Arial" charset="0"/>
            </a:endParaRPr>
          </a:p>
        </p:txBody>
      </p:sp>
      <p:sp>
        <p:nvSpPr>
          <p:cNvPr id="41988" name="Shape 167"/>
          <p:cNvSpPr>
            <a:spLocks noChangeArrowheads="1"/>
          </p:cNvSpPr>
          <p:nvPr/>
        </p:nvSpPr>
        <p:spPr bwMode="auto">
          <a:xfrm>
            <a:off x="7094538" y="147638"/>
            <a:ext cx="1782762" cy="14319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Tree>
    <p:extLst>
      <p:ext uri="{BB962C8B-B14F-4D97-AF65-F5344CB8AC3E}">
        <p14:creationId xmlns:p14="http://schemas.microsoft.com/office/powerpoint/2010/main" val="806594569"/>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hape 103"/>
          <p:cNvSpPr>
            <a:spLocks noGrp="1"/>
          </p:cNvSpPr>
          <p:nvPr>
            <p:ph type="body" idx="1"/>
          </p:nvPr>
        </p:nvSpPr>
        <p:spPr>
          <a:xfrm>
            <a:off x="457200" y="1096963"/>
            <a:ext cx="8229600" cy="5290679"/>
          </a:xfrm>
        </p:spPr>
        <p:txBody>
          <a:bodyPr>
            <a:spAutoFit/>
          </a:bodyPr>
          <a:lstStyle/>
          <a:p>
            <a:pPr marL="342900" indent="-342900" eaLnBrk="1" hangingPunct="1">
              <a:lnSpc>
                <a:spcPct val="115000"/>
              </a:lnSpc>
              <a:buClr>
                <a:srgbClr val="000000"/>
              </a:buClr>
              <a:buSzPct val="167000"/>
              <a:buFont typeface="Wingdings 2" pitchFamily="18" charset="2"/>
              <a:buNone/>
            </a:pPr>
            <a:r>
              <a:rPr lang="en-US" sz="2400" b="1" dirty="0" smtClean="0">
                <a:cs typeface="Arial" charset="0"/>
              </a:rPr>
              <a:t>New Practices</a:t>
            </a:r>
            <a:r>
              <a:rPr lang="en-GB" sz="2400" b="1" dirty="0" smtClean="0">
                <a:cs typeface="Arial" charset="0"/>
              </a:rPr>
              <a:t>: </a:t>
            </a:r>
          </a:p>
          <a:p>
            <a:pPr lvl="1">
              <a:lnSpc>
                <a:spcPct val="115000"/>
              </a:lnSpc>
              <a:buClr>
                <a:srgbClr val="000000"/>
              </a:buClr>
              <a:buSzPct val="167000"/>
              <a:buFont typeface="Wingdings" pitchFamily="2" charset="2"/>
              <a:buChar char="Ø"/>
            </a:pPr>
            <a:r>
              <a:rPr lang="en-GB" sz="2000" dirty="0" smtClean="0">
                <a:cs typeface="Arial" charset="0"/>
              </a:rPr>
              <a:t>c</a:t>
            </a:r>
            <a:r>
              <a:rPr lang="en-US" sz="2000" dirty="0" err="1" smtClean="0">
                <a:cs typeface="Arial" charset="0"/>
              </a:rPr>
              <a:t>ost</a:t>
            </a:r>
            <a:r>
              <a:rPr lang="en-US" sz="2000" dirty="0" smtClean="0">
                <a:cs typeface="Arial" charset="0"/>
              </a:rPr>
              <a:t> effective methods for </a:t>
            </a:r>
            <a:r>
              <a:rPr lang="en-US" sz="2000" u="sng" dirty="0" smtClean="0">
                <a:cs typeface="Arial" charset="0"/>
              </a:rPr>
              <a:t>scaling up </a:t>
            </a:r>
            <a:r>
              <a:rPr lang="en-US" sz="2000" dirty="0" smtClean="0">
                <a:cs typeface="Arial" charset="0"/>
              </a:rPr>
              <a:t>small scale research</a:t>
            </a:r>
          </a:p>
          <a:p>
            <a:pPr lvl="1">
              <a:lnSpc>
                <a:spcPct val="115000"/>
              </a:lnSpc>
              <a:buClr>
                <a:srgbClr val="000000"/>
              </a:buClr>
              <a:buSzPct val="167000"/>
              <a:buFont typeface="Wingdings" pitchFamily="2" charset="2"/>
              <a:buChar char="Ø"/>
            </a:pPr>
            <a:r>
              <a:rPr lang="en-GB" sz="2000" dirty="0" smtClean="0">
                <a:cs typeface="Arial" charset="0"/>
                <a:hlinkClick r:id="rId3"/>
              </a:rPr>
              <a:t>On-line</a:t>
            </a:r>
            <a:r>
              <a:rPr lang="en-US" sz="2000" dirty="0" smtClean="0">
                <a:cs typeface="Arial" charset="0"/>
                <a:hlinkClick r:id="rId3"/>
              </a:rPr>
              <a:t> research collaboration </a:t>
            </a:r>
            <a:r>
              <a:rPr lang="en-GB" sz="2000" dirty="0" smtClean="0">
                <a:cs typeface="Arial" charset="0"/>
              </a:rPr>
              <a:t>(</a:t>
            </a:r>
            <a:r>
              <a:rPr lang="en-US" sz="2000" dirty="0" smtClean="0">
                <a:cs typeface="Arial" charset="0"/>
              </a:rPr>
              <a:t>national/international</a:t>
            </a:r>
            <a:r>
              <a:rPr lang="en-GB" sz="2000" dirty="0" smtClean="0">
                <a:cs typeface="Arial" charset="0"/>
              </a:rPr>
              <a:t>)</a:t>
            </a:r>
            <a:endParaRPr lang="en-US" sz="2000" dirty="0" smtClean="0">
              <a:cs typeface="Arial" charset="0"/>
            </a:endParaRPr>
          </a:p>
          <a:p>
            <a:pPr lvl="1">
              <a:lnSpc>
                <a:spcPct val="115000"/>
              </a:lnSpc>
              <a:buClr>
                <a:srgbClr val="000000"/>
              </a:buClr>
              <a:buSzPct val="167000"/>
              <a:buFont typeface="Wingdings" pitchFamily="2" charset="2"/>
              <a:buChar char="Ø"/>
            </a:pPr>
            <a:r>
              <a:rPr lang="en-GB" sz="2000" dirty="0">
                <a:cs typeface="Arial" charset="0"/>
              </a:rPr>
              <a:t>r</a:t>
            </a:r>
            <a:r>
              <a:rPr lang="en-US" sz="2000" dirty="0" err="1" smtClean="0">
                <a:cs typeface="Arial" charset="0"/>
              </a:rPr>
              <a:t>apid</a:t>
            </a:r>
            <a:r>
              <a:rPr lang="en-US" sz="2000" dirty="0" smtClean="0">
                <a:cs typeface="Arial" charset="0"/>
              </a:rPr>
              <a:t> evidence review groups</a:t>
            </a:r>
            <a:endParaRPr lang="en-GB" sz="2000" dirty="0" smtClean="0">
              <a:cs typeface="Arial" charset="0"/>
            </a:endParaRPr>
          </a:p>
          <a:p>
            <a:pPr lvl="1">
              <a:lnSpc>
                <a:spcPct val="115000"/>
              </a:lnSpc>
              <a:buClr>
                <a:srgbClr val="000000"/>
              </a:buClr>
              <a:buSzPct val="167000"/>
              <a:buFont typeface="Wingdings" pitchFamily="2" charset="2"/>
              <a:buChar char="Ø"/>
            </a:pPr>
            <a:r>
              <a:rPr lang="en-GB" sz="2000" dirty="0" smtClean="0">
                <a:cs typeface="Arial" charset="0"/>
              </a:rPr>
              <a:t>r</a:t>
            </a:r>
            <a:r>
              <a:rPr lang="en-US" sz="2000" dirty="0" err="1" smtClean="0">
                <a:cs typeface="Arial" charset="0"/>
              </a:rPr>
              <a:t>apid</a:t>
            </a:r>
            <a:r>
              <a:rPr lang="en-US" sz="2000" dirty="0" smtClean="0">
                <a:cs typeface="Arial" charset="0"/>
              </a:rPr>
              <a:t> evidence based responses to government policy</a:t>
            </a:r>
          </a:p>
          <a:p>
            <a:pPr lvl="1">
              <a:lnSpc>
                <a:spcPct val="115000"/>
              </a:lnSpc>
              <a:buClr>
                <a:srgbClr val="000000"/>
              </a:buClr>
              <a:buSzPct val="167000"/>
              <a:buFont typeface="Wingdings" pitchFamily="2" charset="2"/>
              <a:buChar char="Ø"/>
            </a:pPr>
            <a:r>
              <a:rPr lang="en-US" sz="2000" dirty="0">
                <a:cs typeface="Arial" charset="0"/>
              </a:rPr>
              <a:t>c</a:t>
            </a:r>
            <a:r>
              <a:rPr lang="en-US" sz="2000" dirty="0" smtClean="0">
                <a:cs typeface="Arial" charset="0"/>
              </a:rPr>
              <a:t>rowd sourcing data/surveys</a:t>
            </a:r>
          </a:p>
          <a:p>
            <a:pPr marL="342900" indent="-342900" eaLnBrk="1" hangingPunct="1">
              <a:lnSpc>
                <a:spcPct val="115000"/>
              </a:lnSpc>
              <a:buClr>
                <a:srgbClr val="000000"/>
              </a:buClr>
              <a:buSzPct val="167000"/>
              <a:buFont typeface="Wingdings 2" pitchFamily="18" charset="2"/>
              <a:buNone/>
            </a:pPr>
            <a:r>
              <a:rPr lang="en-GB" sz="2400" b="1" dirty="0" smtClean="0">
                <a:cs typeface="Arial" charset="0"/>
              </a:rPr>
              <a:t>Access and coverage:                             </a:t>
            </a:r>
            <a:r>
              <a:rPr lang="en-GB" sz="2400" dirty="0" smtClean="0">
                <a:cs typeface="Arial" charset="0"/>
              </a:rPr>
              <a:t>thousands of concepts have to be mastered             access</a:t>
            </a:r>
            <a:r>
              <a:rPr lang="en-GB" sz="2400" b="1" dirty="0" smtClean="0">
                <a:cs typeface="Arial" charset="0"/>
              </a:rPr>
              <a:t> </a:t>
            </a:r>
            <a:r>
              <a:rPr lang="en-GB" sz="2400" dirty="0" smtClean="0">
                <a:cs typeface="Arial" charset="0"/>
              </a:rPr>
              <a:t>and approach like </a:t>
            </a:r>
            <a:r>
              <a:rPr lang="en-GB" sz="2400" dirty="0" err="1" smtClean="0">
                <a:cs typeface="Arial" charset="0"/>
              </a:rPr>
              <a:t>wikipedia</a:t>
            </a:r>
            <a:endParaRPr lang="en-GB" sz="2400" dirty="0" smtClean="0">
              <a:cs typeface="Arial" charset="0"/>
            </a:endParaRPr>
          </a:p>
          <a:p>
            <a:pPr>
              <a:lnSpc>
                <a:spcPct val="115000"/>
              </a:lnSpc>
              <a:buClr>
                <a:srgbClr val="000000"/>
              </a:buClr>
              <a:buSzPct val="167000"/>
              <a:buNone/>
            </a:pPr>
            <a:r>
              <a:rPr lang="en-US" sz="2400" b="1" dirty="0" smtClean="0">
                <a:cs typeface="Arial" charset="0"/>
              </a:rPr>
              <a:t>Connectivity</a:t>
            </a:r>
            <a:r>
              <a:rPr lang="en-GB" sz="2400" b="1" dirty="0" smtClean="0">
                <a:cs typeface="Arial" charset="0"/>
              </a:rPr>
              <a:t>: </a:t>
            </a:r>
            <a:r>
              <a:rPr lang="en-US" sz="2400" dirty="0" err="1">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EdComms</a:t>
            </a:r>
            <a:r>
              <a:rPr lang="en-US" sz="240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a:t>
            </a:r>
            <a:r>
              <a:rPr lang="en-US" sz="2400" dirty="0" smtClean="0">
                <a:cs typeface="Arial" charset="0"/>
              </a:rPr>
              <a:t>a flexible e-infrastructure connecting people</a:t>
            </a:r>
            <a:r>
              <a:rPr lang="en-GB" sz="2400" dirty="0" smtClean="0">
                <a:cs typeface="Arial" charset="0"/>
              </a:rPr>
              <a:t> </a:t>
            </a:r>
            <a:r>
              <a:rPr lang="en-US" sz="2400" dirty="0" smtClean="0">
                <a:cs typeface="Arial" charset="0"/>
              </a:rPr>
              <a:t>and communities </a:t>
            </a:r>
            <a:r>
              <a:rPr lang="en-GB" sz="2400" dirty="0" smtClean="0">
                <a:cs typeface="Arial" charset="0"/>
              </a:rPr>
              <a:t>like</a:t>
            </a:r>
            <a:r>
              <a:rPr lang="en-US" sz="2400" dirty="0" smtClean="0">
                <a:cs typeface="Arial" charset="0"/>
              </a:rPr>
              <a:t> the physical network of motorways</a:t>
            </a:r>
            <a:r>
              <a:rPr lang="en-US" sz="2400" dirty="0" smtClean="0">
                <a:latin typeface="Arial" charset="0"/>
                <a:cs typeface="Arial" charset="0"/>
              </a:rPr>
              <a:t>.</a:t>
            </a:r>
          </a:p>
        </p:txBody>
      </p:sp>
      <p:sp>
        <p:nvSpPr>
          <p:cNvPr id="7" name="Shape 103"/>
          <p:cNvSpPr txBox="1">
            <a:spLocks/>
          </p:cNvSpPr>
          <p:nvPr/>
        </p:nvSpPr>
        <p:spPr bwMode="auto">
          <a:xfrm>
            <a:off x="457200" y="177800"/>
            <a:ext cx="8229600" cy="738188"/>
          </a:xfrm>
          <a:prstGeom prst="rect">
            <a:avLst/>
          </a:prstGeom>
          <a:noFill/>
          <a:ln w="9525">
            <a:noFill/>
            <a:miter lim="800000"/>
            <a:headEnd/>
            <a:tailEnd/>
          </a:ln>
        </p:spPr>
        <p:txBody>
          <a:bodyPr lIns="91425" tIns="91425" rIns="91425" bIns="91425">
            <a:spAutoFit/>
          </a:bodyPr>
          <a:lstStyle>
            <a:lvl1pPr marL="342900" indent="-342900"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spcBef>
                <a:spcPts val="600"/>
              </a:spcBef>
              <a:buClr>
                <a:srgbClr val="000000"/>
              </a:buClr>
              <a:buSzPct val="167000"/>
              <a:buFont typeface="Arial" charset="0"/>
              <a:buNone/>
            </a:pPr>
            <a:r>
              <a:rPr lang="en-GB" sz="3600" b="1" dirty="0" smtClean="0">
                <a:latin typeface="+mn-lt"/>
              </a:rPr>
              <a:t>Working </a:t>
            </a:r>
            <a:r>
              <a:rPr lang="en-GB" sz="3600" b="1" dirty="0">
                <a:latin typeface="+mn-lt"/>
              </a:rPr>
              <a:t>differently</a:t>
            </a:r>
            <a:r>
              <a:rPr lang="en-GB" sz="3600" b="1" dirty="0" smtClean="0">
                <a:latin typeface="+mn-lt"/>
              </a:rPr>
              <a:t>: summary </a:t>
            </a:r>
            <a:endParaRPr lang="en-US" sz="3600" b="1" dirty="0">
              <a:latin typeface="+mn-lt"/>
            </a:endParaRPr>
          </a:p>
        </p:txBody>
      </p:sp>
      <p:sp>
        <p:nvSpPr>
          <p:cNvPr id="2" name="Right Arrow 1"/>
          <p:cNvSpPr/>
          <p:nvPr/>
        </p:nvSpPr>
        <p:spPr>
          <a:xfrm>
            <a:off x="3635896" y="4285977"/>
            <a:ext cx="57606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Core Educators:Projects:Ed Futures Collaboration:Websites:MESH website:Mail Attachment.png"/>
          <p:cNvPicPr/>
          <p:nvPr/>
        </p:nvPicPr>
        <p:blipFill>
          <a:blip r:embed="rId4"/>
          <a:srcRect/>
          <a:stretch>
            <a:fillRect/>
          </a:stretch>
        </p:blipFill>
        <p:spPr bwMode="auto">
          <a:xfrm>
            <a:off x="3275856" y="3748225"/>
            <a:ext cx="1872208" cy="453390"/>
          </a:xfrm>
          <a:prstGeom prst="rect">
            <a:avLst/>
          </a:prstGeom>
          <a:noFill/>
          <a:ln w="9525">
            <a:noFill/>
            <a:miter lim="800000"/>
            <a:headEnd/>
            <a:tailEnd/>
          </a:ln>
        </p:spPr>
      </p:pic>
      <p:sp>
        <p:nvSpPr>
          <p:cNvPr id="8" name="Shape 111"/>
          <p:cNvSpPr>
            <a:spLocks noChangeArrowheads="1"/>
          </p:cNvSpPr>
          <p:nvPr/>
        </p:nvSpPr>
        <p:spPr bwMode="auto">
          <a:xfrm>
            <a:off x="7094538" y="147638"/>
            <a:ext cx="1782762" cy="1431925"/>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Tree>
    <p:extLst>
      <p:ext uri="{BB962C8B-B14F-4D97-AF65-F5344CB8AC3E}">
        <p14:creationId xmlns:p14="http://schemas.microsoft.com/office/powerpoint/2010/main" val="430900763"/>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01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010">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3010">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010">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3010">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010">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301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hape 123"/>
          <p:cNvSpPr>
            <a:spLocks noGrp="1"/>
          </p:cNvSpPr>
          <p:nvPr>
            <p:ph type="title"/>
          </p:nvPr>
        </p:nvSpPr>
        <p:spPr>
          <a:xfrm>
            <a:off x="304800" y="-2262188"/>
            <a:ext cx="8229600" cy="3862388"/>
          </a:xfrm>
        </p:spPr>
        <p:txBody>
          <a:bodyPr>
            <a:spAutoFit/>
          </a:bodyPr>
          <a:lstStyle/>
          <a:p>
            <a:pPr indent="228600" eaLnBrk="1" hangingPunct="1">
              <a:spcBef>
                <a:spcPts val="600"/>
              </a:spcBef>
              <a:buClr>
                <a:srgbClr val="000000"/>
              </a:buClr>
              <a:buSzTx/>
              <a:buFontTx/>
              <a:buNone/>
            </a:pPr>
            <a:r>
              <a:rPr lang="en-US" b="0" dirty="0" smtClean="0">
                <a:solidFill>
                  <a:srgbClr val="000000"/>
                </a:solidFill>
                <a:latin typeface="Arial" charset="0"/>
                <a:cs typeface="Arial" charset="0"/>
                <a:sym typeface="Arial" charset="0"/>
              </a:rPr>
              <a:t>
</a:t>
            </a:r>
            <a:br>
              <a:rPr lang="en-US" b="0" dirty="0" smtClean="0">
                <a:solidFill>
                  <a:srgbClr val="000000"/>
                </a:solidFill>
                <a:latin typeface="Arial" charset="0"/>
                <a:cs typeface="Arial" charset="0"/>
                <a:sym typeface="Arial" charset="0"/>
              </a:rPr>
            </a:br>
            <a:r>
              <a:rPr lang="en-US" dirty="0" smtClean="0">
                <a:solidFill>
                  <a:srgbClr val="000000"/>
                </a:solidFill>
                <a:latin typeface="Arial" charset="0"/>
                <a:cs typeface="Arial" charset="0"/>
                <a:sym typeface="Arial" charset="0"/>
              </a:rPr>
              <a:t/>
            </a:r>
            <a:br>
              <a:rPr lang="en-US" dirty="0" smtClean="0">
                <a:solidFill>
                  <a:srgbClr val="000000"/>
                </a:solidFill>
                <a:latin typeface="Arial" charset="0"/>
                <a:cs typeface="Arial" charset="0"/>
                <a:sym typeface="Arial" charset="0"/>
              </a:rPr>
            </a:br>
            <a:r>
              <a:rPr lang="en-US" dirty="0" smtClean="0">
                <a:solidFill>
                  <a:srgbClr val="000000"/>
                </a:solidFill>
                <a:latin typeface="Arial" charset="0"/>
                <a:cs typeface="Arial" charset="0"/>
                <a:sym typeface="Arial" charset="0"/>
              </a:rPr>
              <a:t/>
            </a:r>
            <a:br>
              <a:rPr lang="en-US" dirty="0" smtClean="0">
                <a:solidFill>
                  <a:srgbClr val="000000"/>
                </a:solidFill>
                <a:latin typeface="Arial" charset="0"/>
                <a:cs typeface="Arial" charset="0"/>
                <a:sym typeface="Arial" charset="0"/>
              </a:rPr>
            </a:br>
            <a:r>
              <a:rPr lang="en-US" dirty="0" smtClean="0">
                <a:solidFill>
                  <a:srgbClr val="000000"/>
                </a:solidFill>
                <a:latin typeface="+mn-lt"/>
                <a:cs typeface="Arial" charset="0"/>
                <a:sym typeface="Arial" charset="0"/>
              </a:rPr>
              <a:t>Who? </a:t>
            </a:r>
            <a:r>
              <a:rPr lang="en-US" sz="3000" dirty="0" smtClean="0">
                <a:solidFill>
                  <a:srgbClr val="000000"/>
                </a:solidFill>
                <a:latin typeface="+mn-lt"/>
                <a:cs typeface="Arial" charset="0"/>
                <a:sym typeface="Arial" charset="0"/>
              </a:rPr>
              <a:t>Education Futures </a:t>
            </a:r>
            <a:br>
              <a:rPr lang="en-US" sz="3000" dirty="0" smtClean="0">
                <a:solidFill>
                  <a:srgbClr val="000000"/>
                </a:solidFill>
                <a:latin typeface="+mn-lt"/>
                <a:cs typeface="Arial" charset="0"/>
                <a:sym typeface="Arial" charset="0"/>
              </a:rPr>
            </a:br>
            <a:r>
              <a:rPr lang="en-US" sz="3000" dirty="0" smtClean="0">
                <a:solidFill>
                  <a:srgbClr val="000000"/>
                </a:solidFill>
                <a:latin typeface="+mn-lt"/>
                <a:cs typeface="Arial" charset="0"/>
                <a:sym typeface="Arial" charset="0"/>
              </a:rPr>
              <a:t>Collaboration</a:t>
            </a:r>
            <a:r>
              <a:rPr lang="en-US" sz="3000" dirty="0" smtClean="0">
                <a:solidFill>
                  <a:srgbClr val="000000"/>
                </a:solidFill>
                <a:latin typeface="Arial" charset="0"/>
                <a:cs typeface="Arial" charset="0"/>
                <a:sym typeface="Arial" charset="0"/>
              </a:rPr>
              <a:t/>
            </a:r>
            <a:br>
              <a:rPr lang="en-US" sz="3000" dirty="0" smtClean="0">
                <a:solidFill>
                  <a:srgbClr val="000000"/>
                </a:solidFill>
                <a:latin typeface="Arial" charset="0"/>
                <a:cs typeface="Arial" charset="0"/>
                <a:sym typeface="Arial" charset="0"/>
              </a:rPr>
            </a:br>
            <a:r>
              <a:rPr lang="en-US" sz="2400" b="0" u="sng" dirty="0" smtClean="0">
                <a:solidFill>
                  <a:srgbClr val="3366FF"/>
                </a:solidFill>
                <a:latin typeface="Arial" charset="0"/>
                <a:cs typeface="Arial" charset="0"/>
                <a:sym typeface="Arial" charset="0"/>
              </a:rPr>
              <a:t>www.edfuturescollaboration.org</a:t>
            </a:r>
          </a:p>
        </p:txBody>
      </p:sp>
      <p:sp>
        <p:nvSpPr>
          <p:cNvPr id="44035" name="Shape 124"/>
          <p:cNvSpPr>
            <a:spLocks noGrp="1"/>
          </p:cNvSpPr>
          <p:nvPr>
            <p:ph type="body" idx="1"/>
          </p:nvPr>
        </p:nvSpPr>
        <p:spPr>
          <a:xfrm>
            <a:off x="457200" y="1600200"/>
            <a:ext cx="8229600" cy="4478149"/>
          </a:xfrm>
        </p:spPr>
        <p:txBody>
          <a:bodyPr>
            <a:spAutoFit/>
          </a:bodyPr>
          <a:lstStyle/>
          <a:p>
            <a:pPr marL="342900" indent="-342900" eaLnBrk="1" hangingPunct="1">
              <a:spcBef>
                <a:spcPts val="600"/>
              </a:spcBef>
              <a:buClr>
                <a:srgbClr val="000000"/>
              </a:buClr>
              <a:buSzPct val="167000"/>
              <a:buFont typeface="Wingdings 2" pitchFamily="18" charset="2"/>
              <a:buNone/>
            </a:pPr>
            <a:r>
              <a:rPr lang="en-US" sz="2800" b="1" dirty="0" smtClean="0">
                <a:cs typeface="Arial" charset="0"/>
              </a:rPr>
              <a:t>Founding Members include:</a:t>
            </a:r>
          </a:p>
          <a:p>
            <a:pPr marL="342900" indent="-342900" eaLnBrk="1" hangingPunct="1">
              <a:spcBef>
                <a:spcPts val="600"/>
              </a:spcBef>
              <a:buClr>
                <a:srgbClr val="000000"/>
              </a:buClr>
              <a:buSzPct val="167000"/>
              <a:buFont typeface="Wingdings 2" pitchFamily="18" charset="2"/>
              <a:buNone/>
            </a:pPr>
            <a:r>
              <a:rPr lang="en-US" sz="2400" dirty="0" smtClean="0">
                <a:cs typeface="Arial" charset="0"/>
              </a:rPr>
              <a:t>ICET (International Council on Education for Teaching) </a:t>
            </a:r>
          </a:p>
          <a:p>
            <a:pPr marL="342900" indent="-342900" eaLnBrk="1" hangingPunct="1">
              <a:spcBef>
                <a:spcPts val="600"/>
              </a:spcBef>
              <a:buClr>
                <a:srgbClr val="000000"/>
              </a:buClr>
              <a:buSzPct val="167000"/>
              <a:buFont typeface="Wingdings 2" pitchFamily="18" charset="2"/>
              <a:buNone/>
            </a:pPr>
            <a:r>
              <a:rPr lang="en-US" sz="2400" dirty="0" smtClean="0">
                <a:cs typeface="Arial" charset="0"/>
              </a:rPr>
              <a:t>UK: to </a:t>
            </a:r>
            <a:r>
              <a:rPr lang="en-US" sz="2400" dirty="0" err="1" smtClean="0">
                <a:cs typeface="Arial" charset="0"/>
              </a:rPr>
              <a:t>date:University</a:t>
            </a:r>
            <a:r>
              <a:rPr lang="en-US" sz="2400" dirty="0" smtClean="0">
                <a:cs typeface="Arial" charset="0"/>
              </a:rPr>
              <a:t> of Bedfordshire; Core Education UK; University of West of Scotland, King's College London, St. Mary's University College; University of </a:t>
            </a:r>
            <a:r>
              <a:rPr lang="en-US" sz="2400" dirty="0" err="1" smtClean="0">
                <a:cs typeface="Arial" charset="0"/>
              </a:rPr>
              <a:t>Wolverhampton</a:t>
            </a:r>
            <a:r>
              <a:rPr lang="en-US" sz="2400" dirty="0" smtClean="0">
                <a:cs typeface="Arial" charset="0"/>
              </a:rPr>
              <a:t>; Academy for Innovation; Plymouth University, Birmingham City University, De Montfort University, University of Hull.</a:t>
            </a:r>
          </a:p>
          <a:p>
            <a:pPr marL="342900" indent="-342900" eaLnBrk="1" hangingPunct="1">
              <a:spcBef>
                <a:spcPts val="600"/>
              </a:spcBef>
              <a:buClr>
                <a:srgbClr val="000000"/>
              </a:buClr>
              <a:buSzPct val="167000"/>
            </a:pPr>
            <a:endParaRPr lang="en-US" sz="1200" dirty="0" smtClean="0">
              <a:cs typeface="Arial" charset="0"/>
            </a:endParaRPr>
          </a:p>
          <a:p>
            <a:pPr marL="342900" indent="-342900" eaLnBrk="1" hangingPunct="1">
              <a:spcBef>
                <a:spcPts val="600"/>
              </a:spcBef>
              <a:buClr>
                <a:srgbClr val="000000"/>
              </a:buClr>
              <a:buSzPct val="167000"/>
              <a:buFont typeface="Wingdings 2" pitchFamily="18" charset="2"/>
              <a:buNone/>
            </a:pPr>
            <a:r>
              <a:rPr lang="en-US" sz="2800" b="1" dirty="0" smtClean="0">
                <a:cs typeface="Arial" charset="0"/>
              </a:rPr>
              <a:t>Associate Members include: </a:t>
            </a:r>
          </a:p>
          <a:p>
            <a:pPr marL="342900" indent="-342900" eaLnBrk="1" hangingPunct="1">
              <a:spcBef>
                <a:spcPts val="600"/>
              </a:spcBef>
              <a:buClr>
                <a:srgbClr val="000000"/>
              </a:buClr>
              <a:buSzPct val="167000"/>
              <a:buFont typeface="Wingdings 2" pitchFamily="18" charset="2"/>
              <a:buNone/>
            </a:pPr>
            <a:r>
              <a:rPr lang="en-US" sz="2400" dirty="0" smtClean="0">
                <a:cs typeface="Arial" charset="0"/>
              </a:rPr>
              <a:t>TTRB3; Multiverse; </a:t>
            </a:r>
            <a:r>
              <a:rPr lang="en-US" sz="2400" dirty="0" err="1" smtClean="0">
                <a:cs typeface="Arial" charset="0"/>
              </a:rPr>
              <a:t>Behaviour</a:t>
            </a:r>
            <a:r>
              <a:rPr lang="en-US" sz="2400" dirty="0" smtClean="0">
                <a:cs typeface="Arial" charset="0"/>
              </a:rPr>
              <a:t> 2Learn; EEP; TEAN; </a:t>
            </a:r>
            <a:r>
              <a:rPr lang="en-US" sz="2400" dirty="0" err="1" smtClean="0">
                <a:cs typeface="Arial" charset="0"/>
              </a:rPr>
              <a:t>Mirandanet</a:t>
            </a:r>
            <a:r>
              <a:rPr lang="en-US" sz="2400" dirty="0" smtClean="0">
                <a:cs typeface="Arial" charset="0"/>
              </a:rPr>
              <a:t>;  Core Education NZ, HEA, JISC, UCET</a:t>
            </a:r>
          </a:p>
        </p:txBody>
      </p:sp>
      <p:sp>
        <p:nvSpPr>
          <p:cNvPr id="44036" name="Shape 125"/>
          <p:cNvSpPr>
            <a:spLocks noChangeArrowheads="1"/>
          </p:cNvSpPr>
          <p:nvPr/>
        </p:nvSpPr>
        <p:spPr bwMode="auto">
          <a:xfrm>
            <a:off x="7094538" y="147638"/>
            <a:ext cx="1782762" cy="14319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Tree>
    <p:extLst>
      <p:ext uri="{BB962C8B-B14F-4D97-AF65-F5344CB8AC3E}">
        <p14:creationId xmlns:p14="http://schemas.microsoft.com/office/powerpoint/2010/main" val="3162102793"/>
      </p:ext>
    </p:extLst>
  </p:cSld>
  <p:clrMapOvr>
    <a:masterClrMapping/>
  </p:clrMapOvr>
  <p:transition spd="slow">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txBox="1">
            <a:spLocks noGrp="1"/>
          </p:cNvSpPr>
          <p:nvPr>
            <p:ph type="title"/>
          </p:nvPr>
        </p:nvSpPr>
        <p:spPr>
          <a:xfrm>
            <a:off x="457200" y="274638"/>
            <a:ext cx="8229600" cy="1143000"/>
          </a:xfrm>
        </p:spPr>
        <p:txBody>
          <a:bodyPr/>
          <a:lstStyle/>
          <a:p>
            <a:pPr>
              <a:spcBef>
                <a:spcPct val="0"/>
              </a:spcBef>
              <a:buSzTx/>
              <a:buFontTx/>
              <a:buNone/>
            </a:pPr>
            <a:r>
              <a:rPr lang="en-GB" dirty="0" smtClean="0">
                <a:solidFill>
                  <a:srgbClr val="000000"/>
                </a:solidFill>
                <a:latin typeface="+mj-lt"/>
                <a:cs typeface="Arial" charset="0"/>
                <a:sym typeface="Arial" charset="0"/>
              </a:rPr>
              <a:t>Summary and check list</a:t>
            </a:r>
          </a:p>
        </p:txBody>
      </p:sp>
      <p:sp>
        <p:nvSpPr>
          <p:cNvPr id="27651" name="Text Placeholder 2"/>
          <p:cNvSpPr txBox="1">
            <a:spLocks noGrp="1"/>
          </p:cNvSpPr>
          <p:nvPr>
            <p:ph type="body" idx="1"/>
          </p:nvPr>
        </p:nvSpPr>
        <p:spPr>
          <a:xfrm>
            <a:off x="457200" y="1417638"/>
            <a:ext cx="8229600" cy="5149850"/>
          </a:xfrm>
        </p:spPr>
        <p:txBody>
          <a:bodyPr>
            <a:normAutofit fontScale="92500"/>
          </a:bodyPr>
          <a:lstStyle>
            <a:lvl1pPr>
              <a:defRPr sz="1400">
                <a:solidFill>
                  <a:srgbClr val="000000"/>
                </a:solidFill>
                <a:latin typeface="Arial" charset="0"/>
                <a:cs typeface="Arial" charset="0"/>
                <a:sym typeface="Arial" charset="0"/>
              </a:defRPr>
            </a:lvl1pPr>
            <a:lvl2pPr>
              <a:defRPr sz="1400">
                <a:solidFill>
                  <a:srgbClr val="000000"/>
                </a:solidFill>
                <a:latin typeface="Arial" charset="0"/>
                <a:cs typeface="Arial" charset="0"/>
                <a:sym typeface="Arial" charset="0"/>
              </a:defRPr>
            </a:lvl2pPr>
            <a:lvl3pPr>
              <a:defRPr sz="1400">
                <a:solidFill>
                  <a:srgbClr val="000000"/>
                </a:solidFill>
                <a:latin typeface="Arial" charset="0"/>
                <a:cs typeface="Arial" charset="0"/>
                <a:sym typeface="Arial" charset="0"/>
              </a:defRPr>
            </a:lvl3pPr>
            <a:lvl4pPr>
              <a:defRPr sz="1400">
                <a:solidFill>
                  <a:srgbClr val="000000"/>
                </a:solidFill>
                <a:latin typeface="Arial" charset="0"/>
                <a:cs typeface="Arial" charset="0"/>
                <a:sym typeface="Arial" charset="0"/>
              </a:defRPr>
            </a:lvl4pPr>
            <a:lvl5pPr>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marL="0" indent="0"/>
            <a:r>
              <a:rPr lang="en-GB" sz="2400" dirty="0" smtClean="0">
                <a:latin typeface="+mn-lt"/>
              </a:rPr>
              <a:t>The Education Futures Collaboration goal is to:</a:t>
            </a:r>
          </a:p>
          <a:p>
            <a:pPr marL="400050" lvl="1" indent="0">
              <a:buFontTx/>
              <a:buChar char="•"/>
            </a:pPr>
            <a:r>
              <a:rPr lang="en-GB" sz="2400" dirty="0" smtClean="0">
                <a:latin typeface="+mn-lt"/>
              </a:rPr>
              <a:t>underpin professional judgement with evidence</a:t>
            </a:r>
          </a:p>
          <a:p>
            <a:pPr marL="400050" lvl="1" indent="0">
              <a:buFontTx/>
              <a:buChar char="•"/>
            </a:pPr>
            <a:r>
              <a:rPr lang="en-GB" sz="2400" dirty="0" smtClean="0">
                <a:latin typeface="+mn-lt"/>
              </a:rPr>
              <a:t>raise learner attainment through professionalising teaching</a:t>
            </a:r>
          </a:p>
          <a:p>
            <a:pPr marL="0" indent="0">
              <a:buFontTx/>
              <a:buChar char="•"/>
            </a:pPr>
            <a:endParaRPr lang="en-GB" sz="2400" dirty="0" smtClean="0">
              <a:latin typeface="+mn-lt"/>
            </a:endParaRPr>
          </a:p>
          <a:p>
            <a:pPr marL="0" indent="0"/>
            <a:r>
              <a:rPr lang="en-GB" sz="2400" dirty="0" smtClean="0">
                <a:latin typeface="+mn-lt"/>
              </a:rPr>
              <a:t>The focus of the talk was to outline ways of working to</a:t>
            </a:r>
          </a:p>
          <a:p>
            <a:pPr marL="0" indent="0">
              <a:buFontTx/>
              <a:buChar char="•"/>
            </a:pPr>
            <a:r>
              <a:rPr lang="en-GB" sz="2400" dirty="0" smtClean="0">
                <a:latin typeface="+mn-lt"/>
              </a:rPr>
              <a:t> pool, build and test knowledge through world wide collaborations</a:t>
            </a:r>
          </a:p>
          <a:p>
            <a:pPr marL="0" indent="0">
              <a:buFontTx/>
              <a:buChar char="•"/>
            </a:pPr>
            <a:r>
              <a:rPr lang="en-GB" sz="2400" dirty="0" smtClean="0">
                <a:latin typeface="+mn-lt"/>
              </a:rPr>
              <a:t> provide access to research based advice to improve teaching and so improve learning outcomes</a:t>
            </a:r>
          </a:p>
          <a:p>
            <a:pPr marL="0" indent="0">
              <a:buFontTx/>
              <a:buChar char="•"/>
            </a:pPr>
            <a:r>
              <a:rPr lang="en-GB" sz="2400" dirty="0" smtClean="0">
                <a:latin typeface="+mn-lt"/>
              </a:rPr>
              <a:t>develop sustainable processes within current resources</a:t>
            </a:r>
          </a:p>
          <a:p>
            <a:pPr marL="0" indent="0">
              <a:buFontTx/>
              <a:buChar char="•"/>
            </a:pPr>
            <a:r>
              <a:rPr lang="en-GB" sz="2400" dirty="0" smtClean="0">
                <a:latin typeface="+mn-lt"/>
              </a:rPr>
              <a:t>use digital technologies to support new forms of publishing and for international research groups to work cost-effectively to revisit, update research and republish research in ways previously not possible. </a:t>
            </a:r>
          </a:p>
          <a:p>
            <a:pPr marL="0" indent="0"/>
            <a:endParaRPr lang="en-GB" sz="2400" dirty="0" smtClean="0"/>
          </a:p>
        </p:txBody>
      </p:sp>
    </p:spTree>
    <p:extLst>
      <p:ext uri="{BB962C8B-B14F-4D97-AF65-F5344CB8AC3E}">
        <p14:creationId xmlns:p14="http://schemas.microsoft.com/office/powerpoint/2010/main" val="31530385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457200" y="274638"/>
            <a:ext cx="8229600" cy="1143000"/>
          </a:xfrm>
        </p:spPr>
        <p:txBody>
          <a:bodyPr>
            <a:normAutofit/>
          </a:bodyPr>
          <a:lstStyle/>
          <a:p>
            <a:pPr eaLnBrk="1" hangingPunct="1">
              <a:spcBef>
                <a:spcPct val="0"/>
              </a:spcBef>
              <a:buSzTx/>
              <a:buFontTx/>
              <a:buNone/>
            </a:pPr>
            <a:r>
              <a:rPr lang="en-GB" sz="3200" dirty="0" smtClean="0">
                <a:solidFill>
                  <a:srgbClr val="000000"/>
                </a:solidFill>
                <a:latin typeface="+mn-lt"/>
                <a:cs typeface="Arial" charset="0"/>
                <a:sym typeface="Arial" charset="0"/>
              </a:rPr>
              <a:t> Next steps…… you are invited to…..</a:t>
            </a:r>
            <a:r>
              <a:rPr lang="en-GB" sz="3200" dirty="0" smtClean="0">
                <a:solidFill>
                  <a:srgbClr val="000000"/>
                </a:solidFill>
                <a:latin typeface="Arial" charset="0"/>
                <a:cs typeface="Arial" charset="0"/>
                <a:sym typeface="Arial" charset="0"/>
              </a:rPr>
              <a:t/>
            </a:r>
            <a:br>
              <a:rPr lang="en-GB" sz="3200" dirty="0" smtClean="0">
                <a:solidFill>
                  <a:srgbClr val="000000"/>
                </a:solidFill>
                <a:latin typeface="Arial" charset="0"/>
                <a:cs typeface="Arial" charset="0"/>
                <a:sym typeface="Arial" charset="0"/>
              </a:rPr>
            </a:br>
            <a:endParaRPr lang="en-GB" sz="3200" dirty="0" smtClean="0">
              <a:solidFill>
                <a:srgbClr val="000000"/>
              </a:solidFill>
              <a:latin typeface="Arial" charset="0"/>
              <a:cs typeface="Arial" charset="0"/>
              <a:sym typeface="Arial" charset="0"/>
            </a:endParaRPr>
          </a:p>
        </p:txBody>
      </p:sp>
      <p:sp>
        <p:nvSpPr>
          <p:cNvPr id="3" name="Text Placeholder 2"/>
          <p:cNvSpPr>
            <a:spLocks noGrp="1"/>
          </p:cNvSpPr>
          <p:nvPr>
            <p:ph type="body" idx="1"/>
          </p:nvPr>
        </p:nvSpPr>
        <p:spPr>
          <a:xfrm>
            <a:off x="0" y="1417638"/>
            <a:ext cx="9144000" cy="4967287"/>
          </a:xfrm>
        </p:spPr>
        <p:txBody>
          <a:bodyPr>
            <a:normAutofit/>
          </a:bodyPr>
          <a:lstStyle/>
          <a:p>
            <a:pPr eaLnBrk="1" hangingPunct="1">
              <a:lnSpc>
                <a:spcPct val="90000"/>
              </a:lnSpc>
              <a:buClr>
                <a:srgbClr val="8CADAE"/>
              </a:buClr>
            </a:pPr>
            <a:endParaRPr lang="en-GB" sz="2600" b="1" dirty="0" smtClean="0"/>
          </a:p>
          <a:p>
            <a:pPr eaLnBrk="1" hangingPunct="1">
              <a:lnSpc>
                <a:spcPct val="90000"/>
              </a:lnSpc>
              <a:buClr>
                <a:srgbClr val="8CADAE"/>
              </a:buClr>
            </a:pPr>
            <a:endParaRPr lang="en-GB" sz="2600" b="1" dirty="0"/>
          </a:p>
          <a:p>
            <a:pPr eaLnBrk="1" hangingPunct="1">
              <a:lnSpc>
                <a:spcPct val="90000"/>
              </a:lnSpc>
              <a:buClr>
                <a:srgbClr val="8CADAE"/>
              </a:buClr>
            </a:pPr>
            <a:endParaRPr lang="en-GB" sz="2600" b="1" dirty="0" smtClean="0"/>
          </a:p>
          <a:p>
            <a:pPr eaLnBrk="1" hangingPunct="1">
              <a:lnSpc>
                <a:spcPct val="90000"/>
              </a:lnSpc>
              <a:buClr>
                <a:srgbClr val="8CADAE"/>
              </a:buClr>
            </a:pPr>
            <a:r>
              <a:rPr lang="en-GB" sz="2600" b="1" dirty="0" smtClean="0"/>
              <a:t>Contribute                       Guides or to apply to join an editorial board: </a:t>
            </a:r>
            <a:r>
              <a:rPr lang="en-GB" sz="2600" dirty="0" smtClean="0"/>
              <a:t>see Getting Involved </a:t>
            </a:r>
            <a:r>
              <a:rPr lang="en-GB" sz="2600" dirty="0" smtClean="0">
                <a:hlinkClick r:id="rId2"/>
              </a:rPr>
              <a:t>www.MESHguides.org</a:t>
            </a:r>
            <a:r>
              <a:rPr lang="en-GB" sz="2600" dirty="0" smtClean="0"/>
              <a:t>)</a:t>
            </a:r>
          </a:p>
          <a:p>
            <a:pPr eaLnBrk="1" hangingPunct="1">
              <a:lnSpc>
                <a:spcPct val="90000"/>
              </a:lnSpc>
              <a:buClr>
                <a:srgbClr val="8CADAE"/>
              </a:buClr>
            </a:pPr>
            <a:endParaRPr lang="en-GB" sz="2600" dirty="0" smtClean="0"/>
          </a:p>
          <a:p>
            <a:pPr>
              <a:lnSpc>
                <a:spcPct val="90000"/>
              </a:lnSpc>
              <a:buClr>
                <a:srgbClr val="8CADAE"/>
              </a:buClr>
            </a:pPr>
            <a:r>
              <a:rPr lang="en-GB" sz="2600" b="1" dirty="0" smtClean="0"/>
              <a:t>Support                        and create </a:t>
            </a:r>
            <a:r>
              <a:rPr lang="en-US" sz="2800" dirty="0" err="1">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EdComms</a:t>
            </a:r>
            <a:r>
              <a:rPr lang="en-GB" sz="2600" b="1" dirty="0" smtClean="0"/>
              <a:t> communities</a:t>
            </a:r>
          </a:p>
          <a:p>
            <a:pPr eaLnBrk="1" hangingPunct="1">
              <a:lnSpc>
                <a:spcPct val="90000"/>
              </a:lnSpc>
              <a:buClr>
                <a:srgbClr val="8CADAE"/>
              </a:buClr>
              <a:buFontTx/>
              <a:buChar char="-"/>
            </a:pPr>
            <a:endParaRPr lang="en-GB" sz="2600" dirty="0" smtClean="0"/>
          </a:p>
          <a:p>
            <a:pPr eaLnBrk="1" hangingPunct="1">
              <a:lnSpc>
                <a:spcPct val="90000"/>
              </a:lnSpc>
              <a:buClr>
                <a:srgbClr val="8CADAE"/>
              </a:buClr>
              <a:buFontTx/>
              <a:buChar char="-"/>
            </a:pPr>
            <a:endParaRPr lang="en-GB" sz="2600" dirty="0" smtClean="0"/>
          </a:p>
        </p:txBody>
      </p:sp>
      <p:sp>
        <p:nvSpPr>
          <p:cNvPr id="4" name="Shape 111"/>
          <p:cNvSpPr>
            <a:spLocks noChangeArrowheads="1"/>
          </p:cNvSpPr>
          <p:nvPr/>
        </p:nvSpPr>
        <p:spPr bwMode="auto">
          <a:xfrm>
            <a:off x="7094538" y="147639"/>
            <a:ext cx="1782762" cy="119313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pic>
        <p:nvPicPr>
          <p:cNvPr id="5" name="Picture 4" descr=":Core Educators:Projects:Ed Futures Collaboration:Websites:MESH website:Mail Attachment.png"/>
          <p:cNvPicPr/>
          <p:nvPr/>
        </p:nvPicPr>
        <p:blipFill>
          <a:blip r:embed="rId4"/>
          <a:srcRect/>
          <a:stretch>
            <a:fillRect/>
          </a:stretch>
        </p:blipFill>
        <p:spPr bwMode="auto">
          <a:xfrm>
            <a:off x="1835696" y="2708920"/>
            <a:ext cx="1872208" cy="453390"/>
          </a:xfrm>
          <a:prstGeom prst="rect">
            <a:avLst/>
          </a:prstGeom>
          <a:noFill/>
          <a:ln w="9525">
            <a:noFill/>
            <a:miter lim="800000"/>
            <a:headEnd/>
            <a:tailEnd/>
          </a:ln>
        </p:spPr>
      </p:pic>
      <p:pic>
        <p:nvPicPr>
          <p:cNvPr id="6" name="Picture 5" descr=":Core Educators:Projects:Ed Futures Collaboration:Websites:MESH website:Mail Attachment.png"/>
          <p:cNvPicPr/>
          <p:nvPr/>
        </p:nvPicPr>
        <p:blipFill>
          <a:blip r:embed="rId4"/>
          <a:srcRect/>
          <a:stretch>
            <a:fillRect/>
          </a:stretch>
        </p:blipFill>
        <p:spPr bwMode="auto">
          <a:xfrm>
            <a:off x="1502241" y="4005064"/>
            <a:ext cx="1872208" cy="453390"/>
          </a:xfrm>
          <a:prstGeom prst="rect">
            <a:avLst/>
          </a:prstGeom>
          <a:noFill/>
          <a:ln w="9525">
            <a:noFill/>
            <a:miter lim="800000"/>
            <a:headEnd/>
            <a:tailEnd/>
          </a:ln>
        </p:spPr>
      </p:pic>
    </p:spTree>
    <p:extLst>
      <p:ext uri="{BB962C8B-B14F-4D97-AF65-F5344CB8AC3E}">
        <p14:creationId xmlns:p14="http://schemas.microsoft.com/office/powerpoint/2010/main" val="22494981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Websites</a:t>
            </a:r>
            <a:endParaRPr lang="en-GB" dirty="0"/>
          </a:p>
        </p:txBody>
      </p:sp>
      <p:sp>
        <p:nvSpPr>
          <p:cNvPr id="3" name="Content Placeholder 2"/>
          <p:cNvSpPr>
            <a:spLocks noGrp="1"/>
          </p:cNvSpPr>
          <p:nvPr>
            <p:ph idx="1"/>
          </p:nvPr>
        </p:nvSpPr>
        <p:spPr>
          <a:xfrm>
            <a:off x="457200" y="1484784"/>
            <a:ext cx="8229600" cy="4641379"/>
          </a:xfrm>
        </p:spPr>
        <p:txBody>
          <a:bodyPr>
            <a:normAutofit fontScale="85000" lnSpcReduction="10000"/>
          </a:bodyPr>
          <a:lstStyle/>
          <a:p>
            <a:pPr>
              <a:spcBef>
                <a:spcPts val="600"/>
              </a:spcBef>
              <a:buClr>
                <a:srgbClr val="000000"/>
              </a:buClr>
              <a:buSzPct val="167000"/>
            </a:pPr>
            <a:r>
              <a:rPr lang="en-US" b="1" dirty="0">
                <a:cs typeface="Arial" charset="0"/>
              </a:rPr>
              <a:t>Education Futures Collaboration: </a:t>
            </a:r>
            <a:endParaRPr lang="en-US" b="1" dirty="0" smtClean="0">
              <a:cs typeface="Arial" charset="0"/>
            </a:endParaRPr>
          </a:p>
          <a:p>
            <a:pPr marL="0" indent="0">
              <a:spcBef>
                <a:spcPts val="600"/>
              </a:spcBef>
              <a:buClr>
                <a:srgbClr val="000000"/>
              </a:buClr>
              <a:buSzPct val="167000"/>
              <a:buNone/>
            </a:pPr>
            <a:r>
              <a:rPr lang="en-US" i="1" dirty="0" smtClean="0">
                <a:cs typeface="Arial" charset="0"/>
              </a:rPr>
              <a:t>the </a:t>
            </a:r>
            <a:r>
              <a:rPr lang="en-US" i="1" dirty="0" err="1" smtClean="0">
                <a:cs typeface="Arial" charset="0"/>
              </a:rPr>
              <a:t>organisation</a:t>
            </a:r>
            <a:r>
              <a:rPr lang="en-US" i="1" dirty="0" smtClean="0">
                <a:cs typeface="Arial" charset="0"/>
              </a:rPr>
              <a:t> </a:t>
            </a:r>
            <a:r>
              <a:rPr lang="en-US" i="1" dirty="0">
                <a:cs typeface="Arial" charset="0"/>
              </a:rPr>
              <a:t>overseeing </a:t>
            </a:r>
            <a:r>
              <a:rPr lang="en-US" u="sng" dirty="0" smtClean="0">
                <a:solidFill>
                  <a:srgbClr val="3366FF"/>
                </a:solidFill>
                <a:cs typeface="Arial" charset="0"/>
                <a:hlinkClick r:id="rId2"/>
              </a:rPr>
              <a:t>www.edfuturescollaboration.org</a:t>
            </a:r>
            <a:endParaRPr lang="en-US" u="sng" dirty="0" smtClean="0">
              <a:solidFill>
                <a:srgbClr val="3366FF"/>
              </a:solidFill>
              <a:cs typeface="Arial" charset="0"/>
            </a:endParaRPr>
          </a:p>
          <a:p>
            <a:pPr marL="0" indent="0">
              <a:spcBef>
                <a:spcPts val="600"/>
              </a:spcBef>
              <a:buClr>
                <a:srgbClr val="000000"/>
              </a:buClr>
              <a:buSzPct val="167000"/>
              <a:buNone/>
            </a:pPr>
            <a:endParaRPr lang="en-US" u="sng" dirty="0" smtClean="0">
              <a:solidFill>
                <a:srgbClr val="3366FF"/>
              </a:solidFill>
              <a:cs typeface="Arial" charset="0"/>
            </a:endParaRPr>
          </a:p>
          <a:p>
            <a:pPr>
              <a:spcBef>
                <a:spcPts val="600"/>
              </a:spcBef>
              <a:buClr>
                <a:srgbClr val="000000"/>
              </a:buClr>
              <a:buSzPct val="167000"/>
            </a:pPr>
            <a:r>
              <a:rPr lang="en-US" u="sng" dirty="0">
                <a:solidFill>
                  <a:srgbClr val="3366FF"/>
                </a:solidFill>
                <a:cs typeface="Arial" charset="0"/>
              </a:rPr>
              <a:t> </a:t>
            </a:r>
            <a:r>
              <a:rPr lang="en-US" b="1" dirty="0">
                <a:cs typeface="Arial" charset="0"/>
              </a:rPr>
              <a:t>Education Communities: </a:t>
            </a:r>
            <a:r>
              <a:rPr lang="en-US" dirty="0" err="1">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EdComms</a:t>
            </a:r>
            <a:r>
              <a:rPr lang="en-US"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a:t>
            </a:r>
            <a:r>
              <a:rPr lang="en-US" i="1" dirty="0">
                <a:cs typeface="Arial" charset="0"/>
              </a:rPr>
              <a:t>e-infrastructure for research, development and review groups</a:t>
            </a:r>
          </a:p>
          <a:p>
            <a:pPr marL="0" indent="0">
              <a:spcBef>
                <a:spcPts val="600"/>
              </a:spcBef>
              <a:buClr>
                <a:srgbClr val="000000"/>
              </a:buClr>
              <a:buSzPct val="167000"/>
              <a:buNone/>
            </a:pPr>
            <a:r>
              <a:rPr lang="en-US" u="sng" dirty="0">
                <a:solidFill>
                  <a:srgbClr val="3366FF"/>
                </a:solidFill>
                <a:cs typeface="Arial" charset="0"/>
                <a:hlinkClick r:id="rId3"/>
              </a:rPr>
              <a:t>www.educationcommunities.org</a:t>
            </a:r>
            <a:endParaRPr lang="en-US" u="sng" dirty="0">
              <a:solidFill>
                <a:srgbClr val="3366FF"/>
              </a:solidFill>
              <a:cs typeface="Arial" charset="0"/>
            </a:endParaRPr>
          </a:p>
          <a:p>
            <a:pPr marL="0" indent="0">
              <a:spcBef>
                <a:spcPts val="600"/>
              </a:spcBef>
              <a:buClr>
                <a:srgbClr val="000000"/>
              </a:buClr>
              <a:buSzPct val="167000"/>
              <a:buNone/>
            </a:pPr>
            <a:endParaRPr lang="en-US" u="sng" dirty="0">
              <a:solidFill>
                <a:srgbClr val="3366FF"/>
              </a:solidFill>
              <a:cs typeface="Arial" charset="0"/>
            </a:endParaRPr>
          </a:p>
          <a:p>
            <a:pPr>
              <a:spcBef>
                <a:spcPts val="600"/>
              </a:spcBef>
              <a:buClr>
                <a:srgbClr val="000000"/>
              </a:buClr>
              <a:buSzPct val="167000"/>
              <a:defRPr/>
            </a:pPr>
            <a:r>
              <a:rPr lang="en-US" i="1" kern="0" dirty="0" smtClean="0"/>
              <a:t>                     knowledge maps/</a:t>
            </a:r>
            <a:r>
              <a:rPr lang="en-US" i="1" kern="0" dirty="0" err="1" smtClean="0"/>
              <a:t>MESHguides</a:t>
            </a:r>
            <a:endParaRPr lang="en-US" i="1" kern="0" dirty="0"/>
          </a:p>
          <a:p>
            <a:pPr marL="0" indent="0">
              <a:spcBef>
                <a:spcPts val="600"/>
              </a:spcBef>
              <a:buClr>
                <a:srgbClr val="000000"/>
              </a:buClr>
              <a:buSzPct val="167000"/>
              <a:buNone/>
              <a:defRPr/>
            </a:pPr>
            <a:r>
              <a:rPr lang="en-US" u="sng" kern="0" dirty="0" smtClean="0">
                <a:solidFill>
                  <a:srgbClr val="3366FF"/>
                </a:solidFill>
              </a:rPr>
              <a:t>www.MESHguides.org</a:t>
            </a:r>
            <a:endParaRPr lang="en-GB" dirty="0"/>
          </a:p>
        </p:txBody>
      </p:sp>
      <p:pic>
        <p:nvPicPr>
          <p:cNvPr id="4" name="Picture 3" descr=":Core Educators:Projects:Ed Futures Collaboration:Websites:MESH website:Mail Attachment.png"/>
          <p:cNvPicPr/>
          <p:nvPr/>
        </p:nvPicPr>
        <p:blipFill>
          <a:blip r:embed="rId4"/>
          <a:srcRect/>
          <a:stretch>
            <a:fillRect/>
          </a:stretch>
        </p:blipFill>
        <p:spPr bwMode="auto">
          <a:xfrm>
            <a:off x="755576" y="4919826"/>
            <a:ext cx="1872208" cy="453390"/>
          </a:xfrm>
          <a:prstGeom prst="rect">
            <a:avLst/>
          </a:prstGeom>
          <a:noFill/>
          <a:ln w="9525">
            <a:noFill/>
            <a:miter lim="800000"/>
            <a:headEnd/>
            <a:tailEnd/>
          </a:ln>
        </p:spPr>
      </p:pic>
      <p:sp>
        <p:nvSpPr>
          <p:cNvPr id="5" name="Shape 222"/>
          <p:cNvSpPr>
            <a:spLocks noChangeArrowheads="1"/>
          </p:cNvSpPr>
          <p:nvPr/>
        </p:nvSpPr>
        <p:spPr bwMode="auto">
          <a:xfrm>
            <a:off x="7020272" y="1700808"/>
            <a:ext cx="1782762" cy="1431925"/>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pic>
        <p:nvPicPr>
          <p:cNvPr id="6" name="Picture 5" descr=":Core Educators:Projects:Ed Futures Collaboration:Websites:MESH website:Mail Attachment.png"/>
          <p:cNvPicPr/>
          <p:nvPr/>
        </p:nvPicPr>
        <p:blipFill>
          <a:blip r:embed="rId4"/>
          <a:srcRect/>
          <a:stretch>
            <a:fillRect/>
          </a:stretch>
        </p:blipFill>
        <p:spPr bwMode="auto">
          <a:xfrm>
            <a:off x="4499992" y="1986902"/>
            <a:ext cx="1713240" cy="344927"/>
          </a:xfrm>
          <a:prstGeom prst="rect">
            <a:avLst/>
          </a:prstGeom>
          <a:noFill/>
          <a:ln w="9525">
            <a:noFill/>
            <a:miter lim="800000"/>
            <a:headEnd/>
            <a:tailEnd/>
          </a:ln>
        </p:spPr>
      </p:pic>
    </p:spTree>
    <p:extLst>
      <p:ext uri="{BB962C8B-B14F-4D97-AF65-F5344CB8AC3E}">
        <p14:creationId xmlns:p14="http://schemas.microsoft.com/office/powerpoint/2010/main" val="19126873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contacts</a:t>
            </a:r>
            <a:endParaRPr lang="en-GB" dirty="0"/>
          </a:p>
        </p:txBody>
      </p:sp>
      <p:sp>
        <p:nvSpPr>
          <p:cNvPr id="3" name="Content Placeholder 2"/>
          <p:cNvSpPr>
            <a:spLocks noGrp="1"/>
          </p:cNvSpPr>
          <p:nvPr>
            <p:ph idx="1"/>
          </p:nvPr>
        </p:nvSpPr>
        <p:spPr/>
        <p:txBody>
          <a:bodyPr/>
          <a:lstStyle/>
          <a:p>
            <a:pPr marL="0" indent="0">
              <a:buNone/>
            </a:pPr>
            <a:r>
              <a:rPr lang="en-GB" dirty="0" smtClean="0">
                <a:hlinkClick r:id="rId2"/>
              </a:rPr>
              <a:t>Linda.lavelle@plymouth.ac.uk</a:t>
            </a:r>
            <a:endParaRPr lang="en-GB" dirty="0" smtClean="0"/>
          </a:p>
          <a:p>
            <a:pPr marL="0" indent="0">
              <a:buNone/>
            </a:pPr>
            <a:r>
              <a:rPr lang="en-GB" dirty="0" smtClean="0">
                <a:hlinkClick r:id="rId3"/>
              </a:rPr>
              <a:t>Marilyn.leask@beds.ac.uk</a:t>
            </a:r>
            <a:endParaRPr lang="en-GB" dirty="0" smtClean="0"/>
          </a:p>
          <a:p>
            <a:pPr marL="0" indent="0">
              <a:buNone/>
            </a:pPr>
            <a:r>
              <a:rPr lang="en-GB" dirty="0" smtClean="0">
                <a:hlinkClick r:id="rId4"/>
              </a:rPr>
              <a:t>sarah.jones@core-ed.org.uk</a:t>
            </a:r>
            <a:endParaRPr lang="en-GB" dirty="0" smtClean="0"/>
          </a:p>
          <a:p>
            <a:pPr marL="0" indent="0">
              <a:buNone/>
            </a:pPr>
            <a:r>
              <a:rPr lang="en-GB" dirty="0" smtClean="0">
                <a:hlinkClick r:id="rId5"/>
              </a:rPr>
              <a:t>syounie@dmu.ac.uk</a:t>
            </a:r>
            <a:endParaRPr lang="en-GB" dirty="0" smtClean="0"/>
          </a:p>
          <a:p>
            <a:pPr marL="0" indent="0">
              <a:buNone/>
            </a:pPr>
            <a:endParaRPr lang="en-GB" dirty="0"/>
          </a:p>
          <a:p>
            <a:pPr marL="0" indent="0" algn="ctr">
              <a:buNone/>
            </a:pPr>
            <a:r>
              <a:rPr lang="en-GB" dirty="0" smtClean="0"/>
              <a:t>Thank you and please get involved!</a:t>
            </a:r>
            <a:endParaRPr lang="en-GB" dirty="0" smtClean="0"/>
          </a:p>
          <a:p>
            <a:pPr marL="0" indent="0">
              <a:buNone/>
            </a:pPr>
            <a:endParaRPr lang="en-GB" dirty="0"/>
          </a:p>
        </p:txBody>
      </p:sp>
    </p:spTree>
    <p:extLst>
      <p:ext uri="{BB962C8B-B14F-4D97-AF65-F5344CB8AC3E}">
        <p14:creationId xmlns:p14="http://schemas.microsoft.com/office/powerpoint/2010/main" val="9333880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296863"/>
            <a:ext cx="8229600" cy="1637631"/>
          </a:xfrm>
        </p:spPr>
        <p:txBody>
          <a:bodyPr/>
          <a:lstStyle/>
          <a:p>
            <a:pPr algn="ctr" eaLnBrk="1" hangingPunct="1">
              <a:spcBef>
                <a:spcPct val="0"/>
              </a:spcBef>
              <a:buSzTx/>
              <a:buFontTx/>
              <a:buNone/>
            </a:pPr>
            <a:r>
              <a:rPr lang="en-GB" dirty="0" smtClean="0">
                <a:solidFill>
                  <a:srgbClr val="000000"/>
                </a:solidFill>
                <a:latin typeface="+mn-lt"/>
                <a:cs typeface="Arial" charset="0"/>
                <a:sym typeface="Arial" charset="0"/>
              </a:rPr>
              <a:t>OECD challenge: your response? </a:t>
            </a:r>
          </a:p>
        </p:txBody>
      </p:sp>
      <p:sp>
        <p:nvSpPr>
          <p:cNvPr id="25603" name="Text Placeholder 2"/>
          <p:cNvSpPr>
            <a:spLocks noGrp="1"/>
          </p:cNvSpPr>
          <p:nvPr>
            <p:ph type="body" idx="1"/>
          </p:nvPr>
        </p:nvSpPr>
        <p:spPr>
          <a:xfrm>
            <a:off x="457200" y="1600200"/>
            <a:ext cx="8229600" cy="4967288"/>
          </a:xfrm>
        </p:spPr>
        <p:txBody>
          <a:bodyPr>
            <a:normAutofit fontScale="92500" lnSpcReduction="10000"/>
          </a:bodyPr>
          <a:lstStyle/>
          <a:p>
            <a:pPr eaLnBrk="1" hangingPunct="1"/>
            <a:r>
              <a:rPr lang="en-GB" dirty="0" smtClean="0"/>
              <a:t>What </a:t>
            </a:r>
            <a:r>
              <a:rPr lang="en-GB" dirty="0" smtClean="0"/>
              <a:t>might a ‘knowledge rich’ evidence based education system look like?</a:t>
            </a:r>
          </a:p>
          <a:p>
            <a:pPr eaLnBrk="1" hangingPunct="1"/>
            <a:r>
              <a:rPr lang="en-GB" dirty="0" smtClean="0"/>
              <a:t>What is your view of the moral,  contractual and professional accountabilities of teacher educators/ people in your role?</a:t>
            </a:r>
          </a:p>
          <a:p>
            <a:pPr eaLnBrk="1" hangingPunct="1"/>
            <a:r>
              <a:rPr lang="en-GB" dirty="0" smtClean="0"/>
              <a:t>Whose responsibility is it to create this?</a:t>
            </a:r>
          </a:p>
          <a:p>
            <a:pPr eaLnBrk="1" hangingPunct="1"/>
            <a:r>
              <a:rPr lang="en-GB" dirty="0" smtClean="0"/>
              <a:t>What is your role in creating such a system?</a:t>
            </a:r>
          </a:p>
          <a:p>
            <a:pPr eaLnBrk="1" hangingPunct="1"/>
            <a:r>
              <a:rPr lang="en-GB" dirty="0" smtClean="0"/>
              <a:t>What are you doing now that helps or hinders the creation of such a system?</a:t>
            </a:r>
          </a:p>
          <a:p>
            <a:pPr eaLnBrk="1" hangingPunct="1"/>
            <a:r>
              <a:rPr lang="en-GB" dirty="0" smtClean="0"/>
              <a:t>Where is the funding to come from?</a:t>
            </a:r>
          </a:p>
          <a:p>
            <a:pPr eaLnBrk="1" hangingPunct="1"/>
            <a:endParaRPr lang="en-GB" dirty="0" smtClean="0"/>
          </a:p>
        </p:txBody>
      </p:sp>
    </p:spTree>
    <p:extLst>
      <p:ext uri="{BB962C8B-B14F-4D97-AF65-F5344CB8AC3E}">
        <p14:creationId xmlns:p14="http://schemas.microsoft.com/office/powerpoint/2010/main" val="759256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6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6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60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694</TotalTime>
  <Words>3127</Words>
  <Application>Microsoft Office PowerPoint</Application>
  <PresentationFormat>On-screen Show (4:3)</PresentationFormat>
  <Paragraphs>323</Paragraphs>
  <Slides>35</Slides>
  <Notes>18</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The Challenges for a Knowledge-based Profession: how can we empower teachers with the latest educational research?</vt:lpstr>
      <vt:lpstr>Focus of Talk</vt:lpstr>
      <vt:lpstr>Our Challenges</vt:lpstr>
      <vt:lpstr>OECD Challenge</vt:lpstr>
      <vt:lpstr>          The European LLL Challenge</vt:lpstr>
      <vt:lpstr>The Evidence Challenge</vt:lpstr>
      <vt:lpstr>Why have the challenges come about? </vt:lpstr>
      <vt:lpstr>Why have the challenges come about? Policy Makers’ perspective</vt:lpstr>
      <vt:lpstr>Why have the challenges come about? Practitioners’ perspective</vt:lpstr>
      <vt:lpstr>What is different in 2013</vt:lpstr>
      <vt:lpstr>    Why? The need to Move from 19th to 21st Century practice See Leask, M. (2004) Using research and evidence to improve teaching and learning in the training of professionals – an example from teacher training in England www.ttrb.ac.uk   </vt:lpstr>
      <vt:lpstr> Imagine…if </vt:lpstr>
      <vt:lpstr>Imagine…if </vt:lpstr>
      <vt:lpstr>PowerPoint Presentation</vt:lpstr>
      <vt:lpstr> The Education Futures Collaboration’s  Response to the Challenges</vt:lpstr>
      <vt:lpstr>
  How? </vt:lpstr>
      <vt:lpstr>= a way of working differently</vt:lpstr>
      <vt:lpstr>Other professions</vt:lpstr>
      <vt:lpstr>Working differently: EFC e-tools </vt:lpstr>
      <vt:lpstr>Map of Medicine Healthguides – index (restricted US version)</vt:lpstr>
      <vt:lpstr>Map of Medicine Healthguides </vt:lpstr>
      <vt:lpstr>Map of Medicine Healthguides </vt:lpstr>
      <vt:lpstr>
 Tool 1 MESH example </vt:lpstr>
      <vt:lpstr>The Teacher Profession Knowledge Challenge : thousands of concepts, fine grained, context specific</vt:lpstr>
      <vt:lpstr>Summary</vt:lpstr>
      <vt:lpstr>
 Tool 2 on-line communities  EdComms  </vt:lpstr>
      <vt:lpstr>
 Tool 2: EdComms  </vt:lpstr>
      <vt:lpstr>
 Tool 2 EdComms  uses </vt:lpstr>
      <vt:lpstr>PowerPoint Presentation</vt:lpstr>
      <vt:lpstr>
   Who? Education Futures  Collaboration www.edfuturescollaboration.org</vt:lpstr>
      <vt:lpstr>Summary and check list</vt:lpstr>
      <vt:lpstr> Next steps…… you are invited to….. </vt:lpstr>
      <vt:lpstr>Websites</vt:lpstr>
      <vt:lpstr>contacts</vt:lpstr>
      <vt:lpstr>OECD challenge: your response? </vt:lpstr>
    </vt:vector>
  </TitlesOfParts>
  <Company>University of Plymouth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Challenges for a Knowledge-based Profession: how can we empower teachers with the latest educational research?</dc:title>
  <dc:creator>Linda la Velle</dc:creator>
  <cp:lastModifiedBy>Linda la Velle</cp:lastModifiedBy>
  <cp:revision>13</cp:revision>
  <dcterms:created xsi:type="dcterms:W3CDTF">2013-06-12T11:55:35Z</dcterms:created>
  <dcterms:modified xsi:type="dcterms:W3CDTF">2013-06-14T14:17:57Z</dcterms:modified>
</cp:coreProperties>
</file>