
<file path=[Content_Types].xml><?xml version="1.0" encoding="utf-8"?>
<Types xmlns="http://schemas.openxmlformats.org/package/2006/content-types">
  <Override PartName="/ppt/slideMasters/slideMaster3.xml" ContentType="application/vnd.openxmlformats-officedocument.presentationml.slideMaster+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 id="2147483655" r:id="rId3"/>
  </p:sldMasterIdLst>
  <p:notesMasterIdLst>
    <p:notesMasterId r:id="rId31"/>
  </p:notesMasterIdLst>
  <p:sldIdLst>
    <p:sldId id="318" r:id="rId4"/>
    <p:sldId id="320" r:id="rId5"/>
    <p:sldId id="313" r:id="rId6"/>
    <p:sldId id="317" r:id="rId7"/>
    <p:sldId id="321" r:id="rId8"/>
    <p:sldId id="319" r:id="rId9"/>
    <p:sldId id="322" r:id="rId10"/>
    <p:sldId id="266" r:id="rId11"/>
    <p:sldId id="303" r:id="rId12"/>
    <p:sldId id="302" r:id="rId13"/>
    <p:sldId id="269" r:id="rId14"/>
    <p:sldId id="270" r:id="rId15"/>
    <p:sldId id="271" r:id="rId16"/>
    <p:sldId id="272" r:id="rId17"/>
    <p:sldId id="307" r:id="rId18"/>
    <p:sldId id="276" r:id="rId19"/>
    <p:sldId id="275" r:id="rId20"/>
    <p:sldId id="277" r:id="rId21"/>
    <p:sldId id="278" r:id="rId22"/>
    <p:sldId id="280" r:id="rId23"/>
    <p:sldId id="284" r:id="rId24"/>
    <p:sldId id="308" r:id="rId25"/>
    <p:sldId id="309" r:id="rId26"/>
    <p:sldId id="310" r:id="rId27"/>
    <p:sldId id="290" r:id="rId28"/>
    <p:sldId id="305" r:id="rId29"/>
    <p:sldId id="316" r:id="rId30"/>
  </p:sldIdLst>
  <p:sldSz cx="9144000" cy="6858000" type="screen4x3"/>
  <p:notesSz cx="6769100" cy="9906000"/>
  <p:custDataLst>
    <p:tags r:id="rId32"/>
  </p:custDataLst>
  <p:defaultTextStyle>
    <a:defPPr>
      <a:defRPr lang="en-GB"/>
    </a:defPPr>
    <a:lvl1pPr algn="l" rtl="0" fontAlgn="base">
      <a:spcBef>
        <a:spcPct val="0"/>
      </a:spcBef>
      <a:spcAft>
        <a:spcPct val="0"/>
      </a:spcAft>
      <a:defRPr b="1" kern="1200">
        <a:solidFill>
          <a:schemeClr val="tx1"/>
        </a:solidFill>
        <a:latin typeface="Calibri" pitchFamily="34" charset="0"/>
        <a:ea typeface="+mn-ea"/>
        <a:cs typeface="Arial" charset="0"/>
      </a:defRPr>
    </a:lvl1pPr>
    <a:lvl2pPr marL="457200" algn="l" rtl="0" fontAlgn="base">
      <a:spcBef>
        <a:spcPct val="0"/>
      </a:spcBef>
      <a:spcAft>
        <a:spcPct val="0"/>
      </a:spcAft>
      <a:defRPr b="1" kern="1200">
        <a:solidFill>
          <a:schemeClr val="tx1"/>
        </a:solidFill>
        <a:latin typeface="Calibri" pitchFamily="34" charset="0"/>
        <a:ea typeface="+mn-ea"/>
        <a:cs typeface="Arial" charset="0"/>
      </a:defRPr>
    </a:lvl2pPr>
    <a:lvl3pPr marL="914400" algn="l" rtl="0" fontAlgn="base">
      <a:spcBef>
        <a:spcPct val="0"/>
      </a:spcBef>
      <a:spcAft>
        <a:spcPct val="0"/>
      </a:spcAft>
      <a:defRPr b="1" kern="1200">
        <a:solidFill>
          <a:schemeClr val="tx1"/>
        </a:solidFill>
        <a:latin typeface="Calibri" pitchFamily="34" charset="0"/>
        <a:ea typeface="+mn-ea"/>
        <a:cs typeface="Arial" charset="0"/>
      </a:defRPr>
    </a:lvl3pPr>
    <a:lvl4pPr marL="1371600" algn="l" rtl="0" fontAlgn="base">
      <a:spcBef>
        <a:spcPct val="0"/>
      </a:spcBef>
      <a:spcAft>
        <a:spcPct val="0"/>
      </a:spcAft>
      <a:defRPr b="1" kern="1200">
        <a:solidFill>
          <a:schemeClr val="tx1"/>
        </a:solidFill>
        <a:latin typeface="Calibri" pitchFamily="34" charset="0"/>
        <a:ea typeface="+mn-ea"/>
        <a:cs typeface="Arial" charset="0"/>
      </a:defRPr>
    </a:lvl4pPr>
    <a:lvl5pPr marL="1828800" algn="l" rtl="0" fontAlgn="base">
      <a:spcBef>
        <a:spcPct val="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4D4D4D"/>
    <a:srgbClr val="A0853A"/>
    <a:srgbClr val="CC3300"/>
    <a:srgbClr val="717171"/>
    <a:srgbClr val="B7B7B7"/>
    <a:srgbClr val="898989"/>
    <a:srgbClr val="99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17" autoAdjust="0"/>
    <p:restoredTop sz="85234" autoAdjust="0"/>
  </p:normalViewPr>
  <p:slideViewPr>
    <p:cSldViewPr>
      <p:cViewPr varScale="1">
        <p:scale>
          <a:sx n="45" d="100"/>
          <a:sy n="45" d="100"/>
        </p:scale>
        <p:origin x="-135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0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32113" cy="495300"/>
          </a:xfrm>
          <a:prstGeom prst="rect">
            <a:avLst/>
          </a:prstGeom>
          <a:noFill/>
          <a:ln>
            <a:noFill/>
          </a:ln>
          <a:effectLst/>
          <a:extLst>
            <a:ext uri="{909E8E84-426E-40DD-AFC4-6F175D3DCCD1}"/>
            <a:ext uri="{91240B29-F687-4F45-9708-019B960494DF}"/>
            <a:ext uri="{AF507438-7753-43E0-B8FC-AC1667EBCBE1}"/>
          </a:extLst>
        </p:spPr>
        <p:txBody>
          <a:bodyPr vert="horz" wrap="square" lIns="91001" tIns="45501" rIns="91001" bIns="45501" numCol="1" anchor="t" anchorCtr="0" compatLnSpc="1">
            <a:prstTxWarp prst="textNoShape">
              <a:avLst/>
            </a:prstTxWarp>
          </a:bodyPr>
          <a:lstStyle>
            <a:lvl1pPr defTabSz="909638" eaLnBrk="1" hangingPunct="1">
              <a:defRPr sz="1200" b="0">
                <a:latin typeface="Arial" charset="0"/>
                <a:cs typeface="+mn-cs"/>
              </a:defRPr>
            </a:lvl1pPr>
          </a:lstStyle>
          <a:p>
            <a:pPr>
              <a:defRPr/>
            </a:pPr>
            <a:endParaRPr lang="en-GB"/>
          </a:p>
        </p:txBody>
      </p:sp>
      <p:sp>
        <p:nvSpPr>
          <p:cNvPr id="30723" name="Rectangle 3"/>
          <p:cNvSpPr>
            <a:spLocks noGrp="1" noChangeArrowheads="1"/>
          </p:cNvSpPr>
          <p:nvPr>
            <p:ph type="dt" idx="1"/>
          </p:nvPr>
        </p:nvSpPr>
        <p:spPr bwMode="auto">
          <a:xfrm>
            <a:off x="3835400" y="0"/>
            <a:ext cx="2932113" cy="495300"/>
          </a:xfrm>
          <a:prstGeom prst="rect">
            <a:avLst/>
          </a:prstGeom>
          <a:noFill/>
          <a:ln>
            <a:noFill/>
          </a:ln>
          <a:effectLst/>
          <a:extLst>
            <a:ext uri="{909E8E84-426E-40DD-AFC4-6F175D3DCCD1}"/>
            <a:ext uri="{91240B29-F687-4F45-9708-019B960494DF}"/>
            <a:ext uri="{AF507438-7753-43E0-B8FC-AC1667EBCBE1}"/>
          </a:extLst>
        </p:spPr>
        <p:txBody>
          <a:bodyPr vert="horz" wrap="square" lIns="91001" tIns="45501" rIns="91001" bIns="45501" numCol="1" anchor="t" anchorCtr="0" compatLnSpc="1">
            <a:prstTxWarp prst="textNoShape">
              <a:avLst/>
            </a:prstTxWarp>
          </a:bodyPr>
          <a:lstStyle>
            <a:lvl1pPr algn="r" defTabSz="909638" eaLnBrk="1" hangingPunct="1">
              <a:defRPr sz="1200" b="0">
                <a:latin typeface="Arial" charset="0"/>
                <a:cs typeface="+mn-cs"/>
              </a:defRPr>
            </a:lvl1pPr>
          </a:lstStyle>
          <a:p>
            <a:pPr>
              <a:defRPr/>
            </a:pPr>
            <a:endParaRPr lang="en-GB"/>
          </a:p>
        </p:txBody>
      </p:sp>
      <p:sp>
        <p:nvSpPr>
          <p:cNvPr id="37892" name="Rectangle 4"/>
          <p:cNvSpPr>
            <a:spLocks noGrp="1" noRot="1" noChangeAspect="1" noChangeArrowheads="1" noTextEdit="1"/>
          </p:cNvSpPr>
          <p:nvPr>
            <p:ph type="sldImg" idx="2"/>
          </p:nvPr>
        </p:nvSpPr>
        <p:spPr bwMode="auto">
          <a:xfrm>
            <a:off x="908050" y="742950"/>
            <a:ext cx="4953000" cy="3714750"/>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676275" y="4705350"/>
            <a:ext cx="5416550" cy="4457700"/>
          </a:xfrm>
          <a:prstGeom prst="rect">
            <a:avLst/>
          </a:prstGeom>
          <a:noFill/>
          <a:ln>
            <a:noFill/>
          </a:ln>
          <a:effectLst/>
          <a:extLst>
            <a:ext uri="{909E8E84-426E-40DD-AFC4-6F175D3DCCD1}"/>
            <a:ext uri="{91240B29-F687-4F45-9708-019B960494DF}"/>
            <a:ext uri="{AF507438-7753-43E0-B8FC-AC1667EBCBE1}"/>
          </a:extLst>
        </p:spPr>
        <p:txBody>
          <a:bodyPr vert="horz" wrap="square" lIns="91001" tIns="45501" rIns="91001" bIns="45501"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0726" name="Rectangle 6"/>
          <p:cNvSpPr>
            <a:spLocks noGrp="1" noChangeArrowheads="1"/>
          </p:cNvSpPr>
          <p:nvPr>
            <p:ph type="ftr" sz="quarter" idx="4"/>
          </p:nvPr>
        </p:nvSpPr>
        <p:spPr bwMode="auto">
          <a:xfrm>
            <a:off x="0" y="9409113"/>
            <a:ext cx="2932113" cy="495300"/>
          </a:xfrm>
          <a:prstGeom prst="rect">
            <a:avLst/>
          </a:prstGeom>
          <a:noFill/>
          <a:ln>
            <a:noFill/>
          </a:ln>
          <a:effectLst/>
          <a:extLst>
            <a:ext uri="{909E8E84-426E-40DD-AFC4-6F175D3DCCD1}"/>
            <a:ext uri="{91240B29-F687-4F45-9708-019B960494DF}"/>
            <a:ext uri="{AF507438-7753-43E0-B8FC-AC1667EBCBE1}"/>
          </a:extLst>
        </p:spPr>
        <p:txBody>
          <a:bodyPr vert="horz" wrap="square" lIns="91001" tIns="45501" rIns="91001" bIns="45501" numCol="1" anchor="b" anchorCtr="0" compatLnSpc="1">
            <a:prstTxWarp prst="textNoShape">
              <a:avLst/>
            </a:prstTxWarp>
          </a:bodyPr>
          <a:lstStyle>
            <a:lvl1pPr defTabSz="909638" eaLnBrk="1" hangingPunct="1">
              <a:defRPr sz="1200" b="0">
                <a:latin typeface="Arial" charset="0"/>
                <a:cs typeface="+mn-cs"/>
              </a:defRPr>
            </a:lvl1pPr>
          </a:lstStyle>
          <a:p>
            <a:pPr>
              <a:defRPr/>
            </a:pPr>
            <a:endParaRPr lang="en-GB"/>
          </a:p>
        </p:txBody>
      </p:sp>
      <p:sp>
        <p:nvSpPr>
          <p:cNvPr id="30727" name="Rectangle 7"/>
          <p:cNvSpPr>
            <a:spLocks noGrp="1" noChangeArrowheads="1"/>
          </p:cNvSpPr>
          <p:nvPr>
            <p:ph type="sldNum" sz="quarter" idx="5"/>
          </p:nvPr>
        </p:nvSpPr>
        <p:spPr bwMode="auto">
          <a:xfrm>
            <a:off x="3835400" y="9409113"/>
            <a:ext cx="2932113" cy="495300"/>
          </a:xfrm>
          <a:prstGeom prst="rect">
            <a:avLst/>
          </a:prstGeom>
          <a:noFill/>
          <a:ln>
            <a:noFill/>
          </a:ln>
          <a:effectLst/>
          <a:extLst>
            <a:ext uri="{909E8E84-426E-40DD-AFC4-6F175D3DCCD1}"/>
            <a:ext uri="{91240B29-F687-4F45-9708-019B960494DF}"/>
            <a:ext uri="{AF507438-7753-43E0-B8FC-AC1667EBCBE1}"/>
          </a:extLst>
        </p:spPr>
        <p:txBody>
          <a:bodyPr vert="horz" wrap="square" lIns="91001" tIns="45501" rIns="91001" bIns="45501" numCol="1" anchor="b" anchorCtr="0" compatLnSpc="1">
            <a:prstTxWarp prst="textNoShape">
              <a:avLst/>
            </a:prstTxWarp>
          </a:bodyPr>
          <a:lstStyle>
            <a:lvl1pPr algn="r" defTabSz="909638" eaLnBrk="1" hangingPunct="1">
              <a:defRPr sz="1200" b="0">
                <a:latin typeface="Arial" charset="0"/>
                <a:cs typeface="+mn-cs"/>
              </a:defRPr>
            </a:lvl1pPr>
          </a:lstStyle>
          <a:p>
            <a:pPr>
              <a:defRPr/>
            </a:pPr>
            <a:fld id="{20C4F741-F0EF-4CD7-A520-41D7607BBB94}"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txBox="1">
            <a:spLocks noGrp="1" noChangeArrowheads="1"/>
          </p:cNvSpPr>
          <p:nvPr/>
        </p:nvSpPr>
        <p:spPr bwMode="auto">
          <a:xfrm>
            <a:off x="3833813" y="9409113"/>
            <a:ext cx="2933700" cy="495300"/>
          </a:xfrm>
          <a:prstGeom prst="rect">
            <a:avLst/>
          </a:prstGeom>
          <a:noFill/>
          <a:ln w="9525">
            <a:noFill/>
            <a:miter lim="800000"/>
            <a:headEnd/>
            <a:tailEnd/>
          </a:ln>
        </p:spPr>
        <p:txBody>
          <a:bodyPr lIns="91127" tIns="45566" rIns="91127" bIns="45566" anchor="b"/>
          <a:lstStyle/>
          <a:p>
            <a:pPr algn="r" defTabSz="912813"/>
            <a:fld id="{DAC5EE8E-DFD0-490F-8FC8-7066FE732AE0}" type="slidenum">
              <a:rPr lang="en-GB" sz="1200" b="0">
                <a:latin typeface="Arial" charset="0"/>
              </a:rPr>
              <a:pPr algn="r" defTabSz="912813"/>
              <a:t>2</a:t>
            </a:fld>
            <a:endParaRPr lang="en-GB" sz="1200" b="0">
              <a:latin typeface="Arial" charset="0"/>
            </a:endParaRPr>
          </a:p>
        </p:txBody>
      </p:sp>
      <p:sp>
        <p:nvSpPr>
          <p:cNvPr id="40962" name="Rectangle 2"/>
          <p:cNvSpPr>
            <a:spLocks noGrp="1" noRot="1" noChangeArrowheads="1" noTextEdit="1"/>
          </p:cNvSpPr>
          <p:nvPr>
            <p:ph type="sldImg"/>
          </p:nvPr>
        </p:nvSpPr>
        <p:spPr>
          <a:xfrm>
            <a:off x="915988" y="744538"/>
            <a:ext cx="4948237" cy="3711575"/>
          </a:xfrm>
          <a:ln/>
        </p:spPr>
      </p:sp>
      <p:sp>
        <p:nvSpPr>
          <p:cNvPr id="40963" name="Rectangle 3"/>
          <p:cNvSpPr>
            <a:spLocks noGrp="1" noChangeArrowheads="1"/>
          </p:cNvSpPr>
          <p:nvPr>
            <p:ph type="body" idx="1"/>
          </p:nvPr>
        </p:nvSpPr>
        <p:spPr>
          <a:xfrm>
            <a:off x="836613" y="4716463"/>
            <a:ext cx="4965700" cy="4454525"/>
          </a:xfrm>
          <a:noFill/>
        </p:spPr>
        <p:txBody>
          <a:bodyPr lIns="91127" tIns="45566" rIns="91127" bIns="45566"/>
          <a:lstStyle/>
          <a:p>
            <a:pPr eaLnBrk="1" hangingPunct="1">
              <a:lnSpc>
                <a:spcPct val="90000"/>
              </a:lnSpc>
            </a:pPr>
            <a:r>
              <a:rPr lang="en-GB" sz="1400" smtClean="0"/>
              <a:t>N.B. this serves as a reminder to them of the importance of ensuring that the learning is paramount.</a:t>
            </a:r>
          </a:p>
          <a:p>
            <a:pPr eaLnBrk="1" hangingPunct="1">
              <a:lnSpc>
                <a:spcPct val="90000"/>
              </a:lnSpc>
            </a:pPr>
            <a:endParaRPr lang="en-GB" smtClean="0"/>
          </a:p>
          <a:p>
            <a:pPr eaLnBrk="1" hangingPunct="1">
              <a:lnSpc>
                <a:spcPct val="90000"/>
              </a:lnSpc>
            </a:pPr>
            <a:r>
              <a:rPr lang="en-GB" sz="1400" smtClean="0"/>
              <a:t>End the session by making the following points </a:t>
            </a:r>
          </a:p>
          <a:p>
            <a:pPr eaLnBrk="1" hangingPunct="1">
              <a:lnSpc>
                <a:spcPct val="90000"/>
              </a:lnSpc>
            </a:pPr>
            <a:r>
              <a:rPr lang="en-GB" sz="1400" smtClean="0"/>
              <a:t>Observing lessons can have a range of purposes:</a:t>
            </a:r>
          </a:p>
          <a:p>
            <a:pPr eaLnBrk="1" hangingPunct="1">
              <a:lnSpc>
                <a:spcPct val="90000"/>
              </a:lnSpc>
            </a:pPr>
            <a:r>
              <a:rPr lang="en-GB" sz="1400" smtClean="0"/>
              <a:t>it can provide evidence about the quality of teaching and learning;</a:t>
            </a:r>
          </a:p>
          <a:p>
            <a:pPr eaLnBrk="1" hangingPunct="1">
              <a:lnSpc>
                <a:spcPct val="90000"/>
              </a:lnSpc>
            </a:pPr>
            <a:r>
              <a:rPr lang="en-GB" sz="1400" smtClean="0"/>
              <a:t>it can identify good practice as well as areas for improvement;</a:t>
            </a:r>
          </a:p>
          <a:p>
            <a:pPr eaLnBrk="1" hangingPunct="1">
              <a:lnSpc>
                <a:spcPct val="90000"/>
              </a:lnSpc>
            </a:pPr>
            <a:r>
              <a:rPr lang="en-GB" sz="1400" smtClean="0"/>
              <a:t>it can be a tool for improvement, especially when used with the coaching approach;</a:t>
            </a:r>
          </a:p>
          <a:p>
            <a:pPr eaLnBrk="1" hangingPunct="1">
              <a:lnSpc>
                <a:spcPct val="90000"/>
              </a:lnSpc>
            </a:pPr>
            <a:r>
              <a:rPr lang="en-GB" sz="1400" smtClean="0"/>
              <a:t>to be successful the purpose must be clear to both observer and observed;</a:t>
            </a:r>
          </a:p>
          <a:p>
            <a:pPr eaLnBrk="1" hangingPunct="1">
              <a:lnSpc>
                <a:spcPct val="90000"/>
              </a:lnSpc>
            </a:pPr>
            <a:r>
              <a:rPr lang="en-GB" sz="1400" smtClean="0"/>
              <a:t>It is an essential tool for self-evaluation and provides crucial evidence for Ofsted.</a:t>
            </a:r>
          </a:p>
          <a:p>
            <a:pPr eaLnBrk="1" hangingPunct="1">
              <a:lnSpc>
                <a:spcPct val="90000"/>
              </a:lnSpc>
            </a:pPr>
            <a:endParaRPr lang="en-GB" sz="1400" smtClean="0"/>
          </a:p>
          <a:p>
            <a:pPr eaLnBrk="1" hangingPunct="1">
              <a:lnSpc>
                <a:spcPct val="90000"/>
              </a:lnSpc>
            </a:pPr>
            <a:r>
              <a:rPr lang="en-GB" sz="1400" smtClean="0"/>
              <a:t>Ask them to fill in the evaluation form.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p:spPr>
        <p:txBody>
          <a:bodyPr/>
          <a:lstStyle/>
          <a:p>
            <a:pPr eaLnBrk="1" hangingPunct="1"/>
            <a:r>
              <a:rPr lang="en-US" smtClean="0">
                <a:ea typeface="ＭＳ Ｐゴシック"/>
                <a:cs typeface="ＭＳ Ｐゴシック"/>
              </a:rPr>
              <a:t>May want to reflect on relevance of ‘times of change’ – managing change, equipping people for 21</a:t>
            </a:r>
            <a:r>
              <a:rPr lang="en-US" baseline="30000" smtClean="0">
                <a:ea typeface="ＭＳ Ｐゴシック"/>
                <a:cs typeface="ＭＳ Ｐゴシック"/>
              </a:rPr>
              <a:t>st</a:t>
            </a:r>
            <a:r>
              <a:rPr lang="en-US" smtClean="0">
                <a:ea typeface="ＭＳ Ｐゴシック"/>
                <a:cs typeface="ＭＳ Ｐゴシック"/>
              </a:rPr>
              <a:t> Century etc., package of knowledge no longer good enough…</a:t>
            </a:r>
          </a:p>
          <a:p>
            <a:pPr eaLnBrk="1" hangingPunct="1"/>
            <a:endParaRPr lang="en-US" smtClean="0">
              <a:ea typeface="ＭＳ Ｐゴシック"/>
              <a:cs typeface="ＭＳ Ｐゴシック"/>
            </a:endParaRPr>
          </a:p>
          <a:p>
            <a:pPr eaLnBrk="1" hangingPunct="1"/>
            <a:r>
              <a:rPr lang="en-US" smtClean="0">
                <a:ea typeface="ＭＳ Ｐゴシック"/>
                <a:cs typeface="ＭＳ Ｐゴシック"/>
              </a:rPr>
              <a:t>Explain that ILP seeks to equip people to be really excellent learners for 21</a:t>
            </a:r>
            <a:r>
              <a:rPr lang="en-US" baseline="30000" smtClean="0">
                <a:ea typeface="ＭＳ Ｐゴシック"/>
                <a:cs typeface="ＭＳ Ｐゴシック"/>
              </a:rPr>
              <a:t>st</a:t>
            </a:r>
            <a:r>
              <a:rPr lang="en-US" smtClean="0">
                <a:ea typeface="ＭＳ Ｐゴシック"/>
                <a:cs typeface="ＭＳ Ｐゴシック"/>
              </a:rPr>
              <a:t> century  </a:t>
            </a:r>
          </a:p>
        </p:txBody>
      </p:sp>
      <p:sp>
        <p:nvSpPr>
          <p:cNvPr id="46083" name="Slide Number Placeholder 3"/>
          <p:cNvSpPr txBox="1">
            <a:spLocks noGrp="1"/>
          </p:cNvSpPr>
          <p:nvPr/>
        </p:nvSpPr>
        <p:spPr bwMode="auto">
          <a:xfrm>
            <a:off x="3835400" y="9409113"/>
            <a:ext cx="2932113" cy="495300"/>
          </a:xfrm>
          <a:prstGeom prst="rect">
            <a:avLst/>
          </a:prstGeom>
          <a:noFill/>
          <a:ln w="9525">
            <a:noFill/>
            <a:miter lim="800000"/>
            <a:headEnd/>
            <a:tailEnd/>
          </a:ln>
        </p:spPr>
        <p:txBody>
          <a:bodyPr lIns="91001" tIns="45501" rIns="91001" bIns="45501" anchor="b"/>
          <a:lstStyle/>
          <a:p>
            <a:pPr algn="r" defTabSz="909638"/>
            <a:fld id="{585044AF-95B0-4BCB-A9CE-F73DE87CD7B0}" type="slidenum">
              <a:rPr lang="en-GB" sz="1200" b="0">
                <a:latin typeface="Arial" charset="0"/>
              </a:rPr>
              <a:pPr algn="r" defTabSz="909638"/>
              <a:t>6</a:t>
            </a:fld>
            <a:endParaRPr lang="en-GB" sz="1200" b="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p:spPr>
        <p:txBody>
          <a:bodyPr/>
          <a:lstStyle/>
          <a:p>
            <a:r>
              <a:rPr lang="en-GB" smtClean="0">
                <a:ea typeface="ＭＳ Ｐゴシック"/>
                <a:cs typeface="ＭＳ Ｐゴシック"/>
              </a:rPr>
              <a:t>Mention the importance of metaphor, for getting complex concepts across.  Leaning Power is like the ‘glue’ (the rods) that hold the two parallel strands of the DNA of learning together: the PERSON and the CURRICULUM.  They have to ‘get on’!  Perhaps too much attention and resource has been given to ‘Knowledge, Skills, Understanding’ AT THE EXPENSE of personalisation.  We do not want to swing back like a pendulum to ‘person-centred’ education, but Learner-centred’ education: so learners ‘relate’ to what they learn.</a:t>
            </a:r>
            <a:endParaRPr lang="en-US" smtClean="0">
              <a:ea typeface="ＭＳ Ｐゴシック"/>
              <a:cs typeface="ＭＳ Ｐゴシック"/>
            </a:endParaRPr>
          </a:p>
          <a:p>
            <a:endParaRPr lang="en-GB" smtClean="0"/>
          </a:p>
        </p:txBody>
      </p:sp>
      <p:sp>
        <p:nvSpPr>
          <p:cNvPr id="48131" name="Slide Number Placeholder 3"/>
          <p:cNvSpPr txBox="1">
            <a:spLocks noGrp="1"/>
          </p:cNvSpPr>
          <p:nvPr/>
        </p:nvSpPr>
        <p:spPr bwMode="auto">
          <a:xfrm>
            <a:off x="3835400" y="9409113"/>
            <a:ext cx="2932113" cy="495300"/>
          </a:xfrm>
          <a:prstGeom prst="rect">
            <a:avLst/>
          </a:prstGeom>
          <a:noFill/>
          <a:ln w="9525">
            <a:noFill/>
            <a:miter lim="800000"/>
            <a:headEnd/>
            <a:tailEnd/>
          </a:ln>
        </p:spPr>
        <p:txBody>
          <a:bodyPr lIns="91001" tIns="45501" rIns="91001" bIns="45501" anchor="b"/>
          <a:lstStyle/>
          <a:p>
            <a:pPr algn="r" defTabSz="909638"/>
            <a:fld id="{001B33DB-A4B5-4C3D-9A6D-8951A978A314}" type="slidenum">
              <a:rPr lang="en-GB" sz="1200" b="0">
                <a:latin typeface="Arial" charset="0"/>
              </a:rPr>
              <a:pPr algn="r" defTabSz="909638"/>
              <a:t>7</a:t>
            </a:fld>
            <a:endParaRPr lang="en-GB" sz="1200" b="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p:spPr>
        <p:txBody>
          <a:bodyPr/>
          <a:lstStyle/>
          <a:p>
            <a:pPr eaLnBrk="1" hangingPunct="1"/>
            <a:r>
              <a:rPr lang="en-GB" smtClean="0"/>
              <a:t>Possible activity:</a:t>
            </a:r>
          </a:p>
          <a:p>
            <a:pPr eaLnBrk="1" hangingPunct="1"/>
            <a:endParaRPr lang="en-GB" smtClean="0"/>
          </a:p>
          <a:p>
            <a:pPr eaLnBrk="1" hangingPunct="1"/>
            <a:r>
              <a:rPr lang="en-GB" smtClean="0"/>
              <a:t>Ask people to stand up before explaining the activity- to find a person from another table/area of the room so there is movement and energy</a:t>
            </a:r>
          </a:p>
          <a:p>
            <a:pPr eaLnBrk="1" hangingPunct="1"/>
            <a:r>
              <a:rPr lang="en-GB" smtClean="0"/>
              <a:t> </a:t>
            </a:r>
          </a:p>
          <a:p>
            <a:pPr eaLnBrk="1" hangingPunct="1"/>
            <a:r>
              <a:rPr lang="en-GB" smtClean="0"/>
              <a:t>Think of an example where you have, as an adult been a successful learner- what did you learn, why was it so successful, can you identify some of the characteristics about yourself that made the experience effective  </a:t>
            </a:r>
          </a:p>
          <a:p>
            <a:pPr eaLnBrk="1" hangingPunct="1"/>
            <a:r>
              <a:rPr lang="en-GB" smtClean="0"/>
              <a:t> </a:t>
            </a:r>
          </a:p>
          <a:p>
            <a:pPr eaLnBrk="1" hangingPunct="1"/>
            <a:r>
              <a:rPr lang="en-GB" smtClean="0"/>
              <a:t>Take approximately 2 minutes for each person to describe their example in pairs</a:t>
            </a:r>
          </a:p>
          <a:p>
            <a:pPr eaLnBrk="1" hangingPunct="1"/>
            <a:endParaRPr lang="en-GB" smtClean="0"/>
          </a:p>
          <a:p>
            <a:pPr eaLnBrk="1" hangingPunct="1"/>
            <a:r>
              <a:rPr lang="en-GB" smtClean="0"/>
              <a:t>Take feedback</a:t>
            </a:r>
          </a:p>
          <a:p>
            <a:pPr eaLnBrk="1" hangingPunct="1"/>
            <a:endParaRPr lang="en-GB" smtClean="0"/>
          </a:p>
        </p:txBody>
      </p:sp>
      <p:sp>
        <p:nvSpPr>
          <p:cNvPr id="50179" name="Slide Number Placeholder 3"/>
          <p:cNvSpPr>
            <a:spLocks noGrp="1"/>
          </p:cNvSpPr>
          <p:nvPr>
            <p:ph type="sldNum" sz="quarter" idx="5"/>
          </p:nvPr>
        </p:nvSpPr>
        <p:spPr>
          <a:noFill/>
          <a:ln>
            <a:miter lim="800000"/>
            <a:headEnd/>
            <a:tailEnd/>
          </a:ln>
        </p:spPr>
        <p:txBody>
          <a:bodyPr/>
          <a:lstStyle/>
          <a:p>
            <a:fld id="{986C5396-C572-41FE-A24C-B32DC54E6D39}" type="slidenum">
              <a:rPr lang="en-GB" smtClean="0">
                <a:cs typeface="Arial" charset="0"/>
              </a:rPr>
              <a:pPr/>
              <a:t>8</a:t>
            </a:fld>
            <a:endParaRPr lang="en-GB"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p:spPr>
        <p:txBody>
          <a:bodyPr/>
          <a:lstStyle/>
          <a:p>
            <a:pPr eaLnBrk="1" hangingPunct="1"/>
            <a:r>
              <a:rPr lang="en-US" smtClean="0"/>
              <a:t>What the research shows as the key characteristics of highly effective learners.</a:t>
            </a:r>
          </a:p>
        </p:txBody>
      </p:sp>
      <p:sp>
        <p:nvSpPr>
          <p:cNvPr id="52227" name="Slide Number Placeholder 3"/>
          <p:cNvSpPr>
            <a:spLocks noGrp="1"/>
          </p:cNvSpPr>
          <p:nvPr>
            <p:ph type="sldNum" sz="quarter" idx="5"/>
          </p:nvPr>
        </p:nvSpPr>
        <p:spPr>
          <a:noFill/>
          <a:ln>
            <a:miter lim="800000"/>
            <a:headEnd/>
            <a:tailEnd/>
          </a:ln>
        </p:spPr>
        <p:txBody>
          <a:bodyPr/>
          <a:lstStyle/>
          <a:p>
            <a:fld id="{B3173E2B-24BF-4DD0-A0FB-C2E070C71E3D}" type="slidenum">
              <a:rPr lang="en-GB" smtClean="0">
                <a:cs typeface="Arial" charset="0"/>
              </a:rPr>
              <a:pPr/>
              <a:t>9</a:t>
            </a:fld>
            <a:endParaRPr lang="en-GB"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p:spPr>
        <p:txBody>
          <a:bodyPr/>
          <a:lstStyle/>
          <a:p>
            <a:pPr marL="228600" indent="-228600" eaLnBrk="1" hangingPunct="1">
              <a:lnSpc>
                <a:spcPct val="90000"/>
              </a:lnSpc>
            </a:pPr>
            <a:r>
              <a:rPr lang="en-US" smtClean="0">
                <a:ea typeface="ＭＳ Ｐゴシック"/>
                <a:cs typeface="ＭＳ Ｐゴシック"/>
              </a:rPr>
              <a:t>In more detail with the opposite poles  </a:t>
            </a:r>
          </a:p>
          <a:p>
            <a:pPr marL="228600" indent="-228600" eaLnBrk="1" hangingPunct="1">
              <a:lnSpc>
                <a:spcPct val="90000"/>
              </a:lnSpc>
            </a:pPr>
            <a:endParaRPr lang="en-US" smtClean="0">
              <a:ea typeface="ＭＳ Ｐゴシック"/>
              <a:cs typeface="ＭＳ Ｐゴシック"/>
            </a:endParaRPr>
          </a:p>
          <a:p>
            <a:pPr marL="228600" indent="-228600" eaLnBrk="1" hangingPunct="1">
              <a:lnSpc>
                <a:spcPct val="90000"/>
              </a:lnSpc>
            </a:pPr>
            <a:r>
              <a:rPr lang="en-US" smtClean="0">
                <a:ea typeface="ＭＳ Ｐゴシック"/>
                <a:cs typeface="ＭＳ Ｐゴシック"/>
              </a:rPr>
              <a:t>This is the ‘heart of the matter’.  Worth dwelling on, explaining each Dimension, both in itself and compared with its opposite (contrast) pole. Refer to explanations at the top of the ‘ELLI Ideas’ pages in Handbook if needed - Chapter 5, pages 53-59) but best in first person (i.e. </a:t>
            </a:r>
            <a:r>
              <a:rPr lang="en-US" i="1" smtClean="0">
                <a:ea typeface="ＭＳ Ｐゴシック"/>
                <a:cs typeface="ＭＳ Ｐゴシック"/>
              </a:rPr>
              <a:t>This is about </a:t>
            </a:r>
            <a:r>
              <a:rPr lang="en-US" b="1" i="1" smtClean="0">
                <a:ea typeface="ＭＳ Ｐゴシック"/>
                <a:cs typeface="ＭＳ Ｐゴシック"/>
              </a:rPr>
              <a:t>our</a:t>
            </a:r>
            <a:r>
              <a:rPr lang="en-US" i="1" smtClean="0">
                <a:ea typeface="ＭＳ Ｐゴシック"/>
                <a:cs typeface="ＭＳ Ｐゴシック"/>
              </a:rPr>
              <a:t> sense of </a:t>
            </a:r>
            <a:r>
              <a:rPr lang="en-US" b="1" i="1" smtClean="0">
                <a:ea typeface="ＭＳ Ｐゴシック"/>
                <a:cs typeface="ＭＳ Ｐゴシック"/>
              </a:rPr>
              <a:t>ourselves</a:t>
            </a:r>
            <a:r>
              <a:rPr lang="en-US" i="1" smtClean="0">
                <a:ea typeface="ＭＳ Ｐゴシック"/>
                <a:cs typeface="ＭＳ Ｐゴシック"/>
              </a:rPr>
              <a:t> as people who change and learn over time…’ )  It is w</a:t>
            </a:r>
            <a:r>
              <a:rPr lang="en-US" smtClean="0">
                <a:ea typeface="ＭＳ Ｐゴシック"/>
                <a:cs typeface="ＭＳ Ｐゴシック"/>
              </a:rPr>
              <a:t>orth asking people to relate each of them to themselves and/or people (learners?) they know. </a:t>
            </a:r>
          </a:p>
          <a:p>
            <a:pPr marL="228600" indent="-228600" eaLnBrk="1" hangingPunct="1">
              <a:lnSpc>
                <a:spcPct val="90000"/>
              </a:lnSpc>
            </a:pPr>
            <a:r>
              <a:rPr lang="en-US" smtClean="0">
                <a:ea typeface="ＭＳ Ｐゴシック"/>
                <a:cs typeface="ＭＳ Ｐゴシック"/>
              </a:rPr>
              <a:t>Key points (about all of them):</a:t>
            </a:r>
          </a:p>
          <a:p>
            <a:pPr marL="228600" indent="-228600" eaLnBrk="1" hangingPunct="1">
              <a:lnSpc>
                <a:spcPct val="90000"/>
              </a:lnSpc>
              <a:buFontTx/>
              <a:buAutoNum type="arabicPlain"/>
            </a:pPr>
            <a:r>
              <a:rPr lang="en-US" smtClean="0">
                <a:ea typeface="ＭＳ Ｐゴシック"/>
                <a:cs typeface="ＭＳ Ｐゴシック"/>
              </a:rPr>
              <a:t>The (blue) contrast poles were given by the research team, for clarity and to create the idea of a spectrum along which we can travel – towards the positive! The last factor to emerge was ‘Fragility and Dependence’ – and that is what the inventory measure – but we use the positive terms for simplicity when talking about ‘Learning Power’</a:t>
            </a:r>
          </a:p>
          <a:p>
            <a:pPr marL="228600" indent="-228600" eaLnBrk="1" hangingPunct="1">
              <a:lnSpc>
                <a:spcPct val="90000"/>
              </a:lnSpc>
              <a:buFontTx/>
              <a:buAutoNum type="arabicPlain"/>
            </a:pPr>
            <a:r>
              <a:rPr lang="en-US" smtClean="0">
                <a:ea typeface="ＭＳ Ｐゴシック"/>
                <a:cs typeface="ＭＳ Ｐゴシック"/>
              </a:rPr>
              <a:t>The qualities are ‘plastic’ (i.e. movable) – self-reported levels of each Dimension are susceptible to change, rather than being innate and fixed like a personality type</a:t>
            </a:r>
          </a:p>
          <a:p>
            <a:pPr marL="228600" indent="-228600" eaLnBrk="1" hangingPunct="1">
              <a:lnSpc>
                <a:spcPct val="90000"/>
              </a:lnSpc>
              <a:buFontTx/>
              <a:buAutoNum type="arabicPlain"/>
            </a:pPr>
            <a:r>
              <a:rPr lang="en-US" smtClean="0">
                <a:ea typeface="ＭＳ Ｐゴシック"/>
                <a:cs typeface="ＭＳ Ｐゴシック"/>
              </a:rPr>
              <a:t>They can also say as much about the context someone is learning in (i.e. what they envisaged in answering the questionnaire) as about the person’s capacity – i.e. low </a:t>
            </a:r>
            <a:r>
              <a:rPr lang="en-US" i="1" smtClean="0">
                <a:ea typeface="ＭＳ Ｐゴシック"/>
                <a:cs typeface="ＭＳ Ｐゴシック"/>
              </a:rPr>
              <a:t>Strategic Awareness</a:t>
            </a:r>
            <a:r>
              <a:rPr lang="en-US" smtClean="0">
                <a:ea typeface="ＭＳ Ｐゴシック"/>
                <a:cs typeface="ＭＳ Ｐゴシック"/>
              </a:rPr>
              <a:t> might be because there have been few opportunities to develop it yet</a:t>
            </a:r>
          </a:p>
          <a:p>
            <a:pPr marL="228600" indent="-228600" eaLnBrk="1" hangingPunct="1">
              <a:lnSpc>
                <a:spcPct val="90000"/>
              </a:lnSpc>
              <a:buFontTx/>
              <a:buAutoNum type="arabicPlain"/>
            </a:pPr>
            <a:r>
              <a:rPr lang="en-US" smtClean="0">
                <a:ea typeface="ＭＳ Ｐゴシック"/>
                <a:cs typeface="ＭＳ Ｐゴシック"/>
              </a:rPr>
              <a:t>They are all inter-connected parts of a complex whole (Learning Power) not discrete or sealed off from each other, not like ‘styles’ or ‘preferences’: they serve each other and your strong ones can help you work on your weaker ones</a:t>
            </a:r>
          </a:p>
          <a:p>
            <a:pPr marL="228600" indent="-228600" eaLnBrk="1" hangingPunct="1">
              <a:lnSpc>
                <a:spcPct val="90000"/>
              </a:lnSpc>
              <a:buFontTx/>
              <a:buAutoNum type="arabicPlain"/>
            </a:pPr>
            <a:r>
              <a:rPr lang="en-US" smtClean="0">
                <a:ea typeface="ＭＳ Ｐゴシック"/>
                <a:cs typeface="ＭＳ Ｐゴシック"/>
              </a:rPr>
              <a:t>They are more far reaching than ‘skills audits’ or ‘cognitive tests’ or ‘behavioural’ typologies as they all contain elements of </a:t>
            </a:r>
            <a:r>
              <a:rPr lang="en-US" i="1" smtClean="0">
                <a:ea typeface="ＭＳ Ｐゴシック"/>
                <a:cs typeface="ＭＳ Ｐゴシック"/>
              </a:rPr>
              <a:t>thinking, feeling</a:t>
            </a:r>
            <a:r>
              <a:rPr lang="en-US" smtClean="0">
                <a:ea typeface="ＭＳ Ｐゴシック"/>
                <a:cs typeface="ＭＳ Ｐゴシック"/>
              </a:rPr>
              <a:t> and </a:t>
            </a:r>
            <a:r>
              <a:rPr lang="en-US" i="1" smtClean="0">
                <a:ea typeface="ＭＳ Ｐゴシック"/>
                <a:cs typeface="ＭＳ Ｐゴシック"/>
              </a:rPr>
              <a:t>doing</a:t>
            </a:r>
            <a:r>
              <a:rPr lang="en-US" smtClean="0">
                <a:ea typeface="ＭＳ Ｐゴシック"/>
                <a:cs typeface="ＭＳ Ｐゴシック"/>
              </a:rPr>
              <a:t>: they are holistic and about us as whole people.</a:t>
            </a:r>
          </a:p>
          <a:p>
            <a:pPr marL="228600" indent="-228600" eaLnBrk="1" hangingPunct="1"/>
            <a:endParaRPr lang="en-GB" smtClean="0"/>
          </a:p>
        </p:txBody>
      </p:sp>
      <p:sp>
        <p:nvSpPr>
          <p:cNvPr id="54275" name="Slide Number Placeholder 3"/>
          <p:cNvSpPr>
            <a:spLocks noGrp="1"/>
          </p:cNvSpPr>
          <p:nvPr>
            <p:ph type="sldNum" sz="quarter" idx="5"/>
          </p:nvPr>
        </p:nvSpPr>
        <p:spPr>
          <a:noFill/>
          <a:ln>
            <a:miter lim="800000"/>
            <a:headEnd/>
            <a:tailEnd/>
          </a:ln>
        </p:spPr>
        <p:txBody>
          <a:bodyPr/>
          <a:lstStyle/>
          <a:p>
            <a:fld id="{6C44485C-B7AB-4D5B-AF25-4D6401B058C8}" type="slidenum">
              <a:rPr lang="en-GB" smtClean="0">
                <a:cs typeface="Arial" charset="0"/>
              </a:rPr>
              <a:pPr/>
              <a:t>10</a:t>
            </a:fld>
            <a:endParaRPr lang="en-GB"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ln/>
        </p:spPr>
      </p:sp>
      <p:sp>
        <p:nvSpPr>
          <p:cNvPr id="56322" name="Notes Placeholder 2"/>
          <p:cNvSpPr>
            <a:spLocks noGrp="1"/>
          </p:cNvSpPr>
          <p:nvPr>
            <p:ph type="body" idx="1"/>
          </p:nvPr>
        </p:nvSpPr>
        <p:spPr>
          <a:noFill/>
        </p:spPr>
        <p:txBody>
          <a:bodyPr/>
          <a:lstStyle/>
          <a:p>
            <a:pPr eaLnBrk="1" hangingPunct="1"/>
            <a:r>
              <a:rPr lang="en-GB" smtClean="0"/>
              <a:t> Metaphor and story</a:t>
            </a:r>
          </a:p>
          <a:p>
            <a:pPr eaLnBrk="1" hangingPunct="1"/>
            <a:r>
              <a:rPr lang="en-GB" smtClean="0"/>
              <a:t> Images</a:t>
            </a:r>
          </a:p>
          <a:p>
            <a:pPr eaLnBrk="1" hangingPunct="1"/>
            <a:r>
              <a:rPr lang="en-GB" smtClean="0"/>
              <a:t> Identification</a:t>
            </a:r>
          </a:p>
          <a:p>
            <a:pPr eaLnBrk="1" hangingPunct="1"/>
            <a:r>
              <a:rPr lang="en-GB" smtClean="0"/>
              <a:t> Weaving language </a:t>
            </a:r>
          </a:p>
          <a:p>
            <a:pPr eaLnBrk="1" hangingPunct="1"/>
            <a:r>
              <a:rPr lang="en-GB" smtClean="0"/>
              <a:t> Inviting creativity</a:t>
            </a:r>
          </a:p>
          <a:p>
            <a:pPr eaLnBrk="1" hangingPunct="1"/>
            <a:endParaRPr lang="en-GB" smtClean="0"/>
          </a:p>
          <a:p>
            <a:pPr eaLnBrk="1" hangingPunct="1"/>
            <a:r>
              <a:rPr lang="en-GB" smtClean="0"/>
              <a:t>Spider is meaning making</a:t>
            </a:r>
          </a:p>
          <a:p>
            <a:pPr eaLnBrk="1" hangingPunct="1"/>
            <a:r>
              <a:rPr lang="en-GB" smtClean="0"/>
              <a:t>Ant is learning relationships</a:t>
            </a:r>
          </a:p>
          <a:p>
            <a:pPr eaLnBrk="1" hangingPunct="1"/>
            <a:r>
              <a:rPr lang="en-GB" smtClean="0"/>
              <a:t>Chameleon changing and learning</a:t>
            </a:r>
          </a:p>
          <a:p>
            <a:pPr eaLnBrk="1" hangingPunct="1"/>
            <a:r>
              <a:rPr lang="en-GB" smtClean="0"/>
              <a:t>Owl strategic awareness</a:t>
            </a:r>
          </a:p>
          <a:p>
            <a:pPr eaLnBrk="1" hangingPunct="1"/>
            <a:r>
              <a:rPr lang="en-GB" smtClean="0"/>
              <a:t>Homer - resilience</a:t>
            </a:r>
          </a:p>
        </p:txBody>
      </p:sp>
      <p:sp>
        <p:nvSpPr>
          <p:cNvPr id="56323" name="Slide Number Placeholder 3"/>
          <p:cNvSpPr>
            <a:spLocks noGrp="1"/>
          </p:cNvSpPr>
          <p:nvPr>
            <p:ph type="sldNum" sz="quarter" idx="5"/>
          </p:nvPr>
        </p:nvSpPr>
        <p:spPr>
          <a:noFill/>
          <a:ln>
            <a:miter lim="800000"/>
            <a:headEnd/>
            <a:tailEnd/>
          </a:ln>
        </p:spPr>
        <p:txBody>
          <a:bodyPr/>
          <a:lstStyle/>
          <a:p>
            <a:fld id="{D395E2EE-0571-41D3-8904-E40CC7ED3A73}" type="slidenum">
              <a:rPr lang="en-GB" smtClean="0">
                <a:cs typeface="Arial" charset="0"/>
              </a:rPr>
              <a:pPr/>
              <a:t>11</a:t>
            </a:fld>
            <a:endParaRPr lang="en-GB"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p:spPr>
        <p:txBody>
          <a:bodyPr/>
          <a:lstStyle/>
          <a:p>
            <a:pPr eaLnBrk="1" hangingPunct="1"/>
            <a:r>
              <a:rPr lang="en-GB" smtClean="0"/>
              <a:t>The Wild Bird icon is one of a set of images developed by a leader of the indigenous community in Gappawiak, Northern Territory, Australia.</a:t>
            </a:r>
          </a:p>
          <a:p>
            <a:pPr eaLnBrk="1" hangingPunct="1"/>
            <a:endParaRPr lang="en-GB" smtClean="0"/>
          </a:p>
        </p:txBody>
      </p:sp>
      <p:sp>
        <p:nvSpPr>
          <p:cNvPr id="58371" name="Slide Number Placeholder 3"/>
          <p:cNvSpPr>
            <a:spLocks noGrp="1"/>
          </p:cNvSpPr>
          <p:nvPr>
            <p:ph type="sldNum" sz="quarter" idx="5"/>
          </p:nvPr>
        </p:nvSpPr>
        <p:spPr>
          <a:noFill/>
          <a:ln>
            <a:miter lim="800000"/>
            <a:headEnd/>
            <a:tailEnd/>
          </a:ln>
        </p:spPr>
        <p:txBody>
          <a:bodyPr/>
          <a:lstStyle/>
          <a:p>
            <a:fld id="{E9896F21-27BA-4920-AF15-62A604ABF6E3}" type="slidenum">
              <a:rPr lang="en-GB" smtClean="0">
                <a:cs typeface="Arial" charset="0"/>
              </a:rPr>
              <a:pPr/>
              <a:t>12</a:t>
            </a:fld>
            <a:endParaRPr lang="en-GB"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p:spPr>
        <p:txBody>
          <a:bodyPr/>
          <a:lstStyle/>
          <a:p>
            <a:pPr eaLnBrk="1" hangingPunct="1"/>
            <a:r>
              <a:rPr lang="en-GB" smtClean="0"/>
              <a:t>This is a set of images devised by a Year 8 class in Palmerston High School, Darwin, Australia.</a:t>
            </a:r>
          </a:p>
        </p:txBody>
      </p:sp>
      <p:sp>
        <p:nvSpPr>
          <p:cNvPr id="60419" name="Slide Number Placeholder 3"/>
          <p:cNvSpPr>
            <a:spLocks noGrp="1"/>
          </p:cNvSpPr>
          <p:nvPr>
            <p:ph type="sldNum" sz="quarter" idx="5"/>
          </p:nvPr>
        </p:nvSpPr>
        <p:spPr>
          <a:noFill/>
          <a:ln>
            <a:miter lim="800000"/>
            <a:headEnd/>
            <a:tailEnd/>
          </a:ln>
        </p:spPr>
        <p:txBody>
          <a:bodyPr/>
          <a:lstStyle/>
          <a:p>
            <a:fld id="{D8F629E8-21F0-4509-8567-3DF6B41B554E}" type="slidenum">
              <a:rPr lang="en-GB" smtClean="0">
                <a:cs typeface="Arial" charset="0"/>
              </a:rPr>
              <a:pPr/>
              <a:t>13</a:t>
            </a:fld>
            <a:endParaRPr lang="en-GB"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p:spPr>
        <p:txBody>
          <a:bodyPr/>
          <a:lstStyle/>
          <a:p>
            <a:pPr eaLnBrk="1" hangingPunct="1"/>
            <a:r>
              <a:rPr lang="en-GB" smtClean="0"/>
              <a:t> This leads us to the second key question that ELLI addresses – How can we assess these seven dimensions of learning power. Well let’s give it a go in an informal way with one of the dimensions – critical curiosity</a:t>
            </a:r>
          </a:p>
          <a:p>
            <a:pPr eaLnBrk="1" hangingPunct="1"/>
            <a:endParaRPr lang="en-GB" smtClean="0"/>
          </a:p>
        </p:txBody>
      </p:sp>
      <p:sp>
        <p:nvSpPr>
          <p:cNvPr id="62467" name="Slide Number Placeholder 3"/>
          <p:cNvSpPr>
            <a:spLocks noGrp="1"/>
          </p:cNvSpPr>
          <p:nvPr>
            <p:ph type="sldNum" sz="quarter" idx="5"/>
          </p:nvPr>
        </p:nvSpPr>
        <p:spPr>
          <a:noFill/>
          <a:ln>
            <a:miter lim="800000"/>
            <a:headEnd/>
            <a:tailEnd/>
          </a:ln>
        </p:spPr>
        <p:txBody>
          <a:bodyPr/>
          <a:lstStyle/>
          <a:p>
            <a:fld id="{C6A1DF1B-EE02-4B92-B285-48DE7485A2F4}" type="slidenum">
              <a:rPr lang="en-GB" smtClean="0">
                <a:cs typeface="Arial" charset="0"/>
              </a:rPr>
              <a:pPr/>
              <a:t>14</a:t>
            </a:fld>
            <a:endParaRPr lang="en-GB"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p:spPr>
        <p:txBody>
          <a:bodyPr/>
          <a:lstStyle/>
          <a:p>
            <a:pPr eaLnBrk="1" hangingPunct="1"/>
            <a:r>
              <a:rPr lang="en-GB" smtClean="0"/>
              <a:t>Inspectors, whose visits may well be unannounced, may go further than simply asking questions of individual learners.  There are signs they may take whole groups aside and hold detailed conversations with them to see if they really understand the learning processes they are going through and how their knowledge and skills grows.  Active engagement is key; passive absorption is simply not good enough.</a:t>
            </a:r>
          </a:p>
          <a:p>
            <a:pPr eaLnBrk="1" hangingPunct="1"/>
            <a:endParaRPr lang="en-GB" smtClean="0"/>
          </a:p>
          <a:p>
            <a:pPr eaLnBrk="1" hangingPunct="1"/>
            <a:r>
              <a:rPr lang="en-GB" smtClean="0"/>
              <a:t>(From RG/JJ notes) The dimension “Critical curiosity / Passivity” is a key one for linking ELLI and Ofsted; inspectors are keen to see pupils actively engaged in learning, not passively absorbing; ELLI gives learners a vocabulary for active engagement – this is important because learners need to be able to explain to inspectors </a:t>
            </a:r>
            <a:r>
              <a:rPr lang="en-GB" i="1" smtClean="0"/>
              <a:t>how</a:t>
            </a:r>
            <a:r>
              <a:rPr lang="en-GB" smtClean="0"/>
              <a:t> they engage actively: asserting it is not enough.  This is a key general issue: we need to show exactly what impact ELLI has on learners and learning; simply asserting that it does is not good enough. (21)</a:t>
            </a:r>
          </a:p>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p:spPr>
        <p:txBody>
          <a:bodyPr/>
          <a:lstStyle/>
          <a:p>
            <a:pPr eaLnBrk="1" hangingPunct="1"/>
            <a:r>
              <a:rPr lang="en-US" smtClean="0"/>
              <a:t>Briefly explain the profile. Relate to the four corners of the room in previous activity. Can they ‘imagine’ their current profile? Can they ‘see’ changes as they have engaged in lifelong learning  or have they remained with a similar profile for much of their lives. This brings us on to the third key question that ELLI is concerned with -</a:t>
            </a:r>
            <a:endParaRPr lang="en-GB" smtClean="0"/>
          </a:p>
        </p:txBody>
      </p:sp>
      <p:sp>
        <p:nvSpPr>
          <p:cNvPr id="66563" name="Slide Number Placeholder 3"/>
          <p:cNvSpPr>
            <a:spLocks noGrp="1"/>
          </p:cNvSpPr>
          <p:nvPr>
            <p:ph type="sldNum" sz="quarter" idx="5"/>
          </p:nvPr>
        </p:nvSpPr>
        <p:spPr>
          <a:noFill/>
          <a:ln>
            <a:miter lim="800000"/>
            <a:headEnd/>
            <a:tailEnd/>
          </a:ln>
        </p:spPr>
        <p:txBody>
          <a:bodyPr/>
          <a:lstStyle/>
          <a:p>
            <a:fld id="{CE64A2A0-3065-4D74-A239-A30B1EE2E399}" type="slidenum">
              <a:rPr lang="en-GB" smtClean="0">
                <a:cs typeface="Arial" charset="0"/>
              </a:rPr>
              <a:pPr/>
              <a:t>16</a:t>
            </a:fld>
            <a:endParaRPr lang="en-GB"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ln/>
        </p:spPr>
      </p:sp>
      <p:sp>
        <p:nvSpPr>
          <p:cNvPr id="68610" name="Notes Placeholder 2"/>
          <p:cNvSpPr>
            <a:spLocks noGrp="1"/>
          </p:cNvSpPr>
          <p:nvPr>
            <p:ph type="body" idx="1"/>
          </p:nvPr>
        </p:nvSpPr>
        <p:spPr>
          <a:noFill/>
        </p:spPr>
        <p:txBody>
          <a:bodyPr/>
          <a:lstStyle/>
          <a:p>
            <a:pPr eaLnBrk="1" hangingPunct="1"/>
            <a:r>
              <a:rPr lang="en-GB" smtClean="0"/>
              <a:t>Be clear about peer reviewed, steeped in research and already successfully used in different countries and with individuals from contrasting backgrounds</a:t>
            </a:r>
          </a:p>
          <a:p>
            <a:pPr eaLnBrk="1" hangingPunct="1"/>
            <a:endParaRPr lang="en-GB" smtClean="0"/>
          </a:p>
        </p:txBody>
      </p:sp>
      <p:sp>
        <p:nvSpPr>
          <p:cNvPr id="68611" name="Slide Number Placeholder 3"/>
          <p:cNvSpPr>
            <a:spLocks noGrp="1"/>
          </p:cNvSpPr>
          <p:nvPr>
            <p:ph type="sldNum" sz="quarter" idx="5"/>
          </p:nvPr>
        </p:nvSpPr>
        <p:spPr>
          <a:noFill/>
          <a:ln>
            <a:miter lim="800000"/>
            <a:headEnd/>
            <a:tailEnd/>
          </a:ln>
        </p:spPr>
        <p:txBody>
          <a:bodyPr/>
          <a:lstStyle/>
          <a:p>
            <a:fld id="{A053C03F-0D99-4C5E-BFC7-42562D0DB503}" type="slidenum">
              <a:rPr lang="en-GB" smtClean="0">
                <a:cs typeface="Arial" charset="0"/>
              </a:rPr>
              <a:pPr/>
              <a:t>17</a:t>
            </a:fld>
            <a:endParaRPr lang="en-GB"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p:spPr>
        <p:txBody>
          <a:bodyPr/>
          <a:lstStyle/>
          <a:p>
            <a:pPr eaLnBrk="1" hangingPunct="1"/>
            <a:r>
              <a:rPr lang="en-GB" smtClean="0"/>
              <a:t>This is so important. Imagine the impact that ELLI can have on learners of any age, but particularly children, if it is used to help them find out about these dimensions of learning power, to reflect on these dimensions of learning power, to focus on them, to develop them, to learn how to be a successful learner, to practice being a successful learning, to maximise potential by building on identified strengths and developing those dimensions that don’t come quite so naturally. We don’t need to imagine. We already have hundreds of stories of change. For example.</a:t>
            </a:r>
          </a:p>
          <a:p>
            <a:pPr eaLnBrk="1" hangingPunct="1"/>
            <a:endParaRPr lang="en-GB" smtClean="0"/>
          </a:p>
        </p:txBody>
      </p:sp>
      <p:sp>
        <p:nvSpPr>
          <p:cNvPr id="70659" name="Slide Number Placeholder 3"/>
          <p:cNvSpPr>
            <a:spLocks noGrp="1"/>
          </p:cNvSpPr>
          <p:nvPr>
            <p:ph type="sldNum" sz="quarter" idx="5"/>
          </p:nvPr>
        </p:nvSpPr>
        <p:spPr>
          <a:noFill/>
          <a:ln>
            <a:miter lim="800000"/>
            <a:headEnd/>
            <a:tailEnd/>
          </a:ln>
        </p:spPr>
        <p:txBody>
          <a:bodyPr/>
          <a:lstStyle/>
          <a:p>
            <a:fld id="{0F095922-62E4-4294-8817-2B0D6ACC2C51}" type="slidenum">
              <a:rPr lang="en-GB" smtClean="0">
                <a:cs typeface="Arial" charset="0"/>
              </a:rPr>
              <a:pPr/>
              <a:t>18</a:t>
            </a:fld>
            <a:endParaRPr lang="en-GB"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p:spPr>
        <p:txBody>
          <a:bodyPr/>
          <a:lstStyle/>
          <a:p>
            <a:pPr eaLnBrk="1" hangingPunct="1"/>
            <a:r>
              <a:rPr lang="en-US" smtClean="0"/>
              <a:t>Here is an example of the individual feedback – an ELLI profile.  </a:t>
            </a:r>
            <a:r>
              <a:rPr lang="en-US" b="1" smtClean="0"/>
              <a:t>NOTICE: no numbers!</a:t>
            </a:r>
            <a:r>
              <a:rPr lang="en-US" smtClean="0"/>
              <a:t>  No validity in comparisons of single profiles (their size is affected by the caution or exuberance with which respondents tend to select mainly middle, or mainly outer buttons on the Lickert Scale.  This is a ‘Type 1’ profile, as they were found in an early study to cluster into 3 groups: the first being fragile, ‘shrunken’ profiles on most dimensions.</a:t>
            </a:r>
          </a:p>
          <a:p>
            <a:pPr eaLnBrk="1" hangingPunct="1"/>
            <a:endParaRPr lang="en-GB" smtClean="0"/>
          </a:p>
        </p:txBody>
      </p:sp>
      <p:sp>
        <p:nvSpPr>
          <p:cNvPr id="72707" name="Slide Number Placeholder 3"/>
          <p:cNvSpPr>
            <a:spLocks noGrp="1"/>
          </p:cNvSpPr>
          <p:nvPr>
            <p:ph type="sldNum" sz="quarter" idx="5"/>
          </p:nvPr>
        </p:nvSpPr>
        <p:spPr>
          <a:noFill/>
          <a:ln>
            <a:miter lim="800000"/>
            <a:headEnd/>
            <a:tailEnd/>
          </a:ln>
        </p:spPr>
        <p:txBody>
          <a:bodyPr/>
          <a:lstStyle/>
          <a:p>
            <a:fld id="{201BBFFB-F6BE-46A9-A30E-4E979CAF0441}" type="slidenum">
              <a:rPr lang="en-GB" smtClean="0">
                <a:cs typeface="Arial" charset="0"/>
              </a:rPr>
              <a:pPr/>
              <a:t>19</a:t>
            </a:fld>
            <a:endParaRPr lang="en-GB"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ln/>
        </p:spPr>
      </p:sp>
      <p:sp>
        <p:nvSpPr>
          <p:cNvPr id="74754" name="Notes Placeholder 2"/>
          <p:cNvSpPr>
            <a:spLocks noGrp="1"/>
          </p:cNvSpPr>
          <p:nvPr>
            <p:ph type="body" idx="1"/>
          </p:nvPr>
        </p:nvSpPr>
        <p:spPr>
          <a:noFill/>
        </p:spPr>
        <p:txBody>
          <a:bodyPr/>
          <a:lstStyle/>
          <a:p>
            <a:pPr eaLnBrk="1" hangingPunct="1"/>
            <a:r>
              <a:rPr lang="en-GB" smtClean="0"/>
              <a:t>Explain that it is the five levels of impact that it responsible for change and that schools and organisations can engage in different ways. It is this that BPN will be looking at developing with schools etc in the near future, training ELLI champions and promoting this opportunity for schools.</a:t>
            </a:r>
          </a:p>
          <a:p>
            <a:pPr eaLnBrk="1" hangingPunct="1"/>
            <a:endParaRPr lang="en-GB" smtClean="0"/>
          </a:p>
        </p:txBody>
      </p:sp>
      <p:sp>
        <p:nvSpPr>
          <p:cNvPr id="74755" name="Slide Number Placeholder 3"/>
          <p:cNvSpPr>
            <a:spLocks noGrp="1"/>
          </p:cNvSpPr>
          <p:nvPr>
            <p:ph type="sldNum" sz="quarter" idx="5"/>
          </p:nvPr>
        </p:nvSpPr>
        <p:spPr>
          <a:noFill/>
          <a:ln>
            <a:miter lim="800000"/>
            <a:headEnd/>
            <a:tailEnd/>
          </a:ln>
        </p:spPr>
        <p:txBody>
          <a:bodyPr/>
          <a:lstStyle/>
          <a:p>
            <a:fld id="{78F93CEB-09DC-47C5-9731-3D9BDB1AEC0D}" type="slidenum">
              <a:rPr lang="en-GB" smtClean="0">
                <a:cs typeface="Arial" charset="0"/>
              </a:rPr>
              <a:pPr/>
              <a:t>20</a:t>
            </a:fld>
            <a:endParaRPr lang="en-GB"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p:spPr>
        <p:txBody>
          <a:bodyPr/>
          <a:lstStyle/>
          <a:p>
            <a:pPr eaLnBrk="1" hangingPunct="1"/>
            <a:r>
              <a:rPr lang="en-GB" smtClean="0"/>
              <a:t>Embedding the Seven Dimensions in the environment</a:t>
            </a:r>
          </a:p>
        </p:txBody>
      </p:sp>
      <p:sp>
        <p:nvSpPr>
          <p:cNvPr id="76803" name="Slide Number Placeholder 3"/>
          <p:cNvSpPr>
            <a:spLocks noGrp="1"/>
          </p:cNvSpPr>
          <p:nvPr>
            <p:ph type="sldNum" sz="quarter" idx="5"/>
          </p:nvPr>
        </p:nvSpPr>
        <p:spPr>
          <a:noFill/>
          <a:ln>
            <a:miter lim="800000"/>
            <a:headEnd/>
            <a:tailEnd/>
          </a:ln>
        </p:spPr>
        <p:txBody>
          <a:bodyPr/>
          <a:lstStyle/>
          <a:p>
            <a:fld id="{59A3F8C5-E943-49CB-B771-1996123865CE}" type="slidenum">
              <a:rPr lang="en-GB" smtClean="0">
                <a:cs typeface="Arial" charset="0"/>
              </a:rPr>
              <a:pPr/>
              <a:t>21</a:t>
            </a:fld>
            <a:endParaRPr lang="en-GB"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ln/>
        </p:spPr>
      </p:sp>
      <p:sp>
        <p:nvSpPr>
          <p:cNvPr id="78850" name="Notes Placeholder 2"/>
          <p:cNvSpPr>
            <a:spLocks noGrp="1"/>
          </p:cNvSpPr>
          <p:nvPr>
            <p:ph type="body" idx="1"/>
          </p:nvPr>
        </p:nvSpPr>
        <p:spPr>
          <a:noFill/>
        </p:spPr>
        <p:txBody>
          <a:bodyPr/>
          <a:lstStyle/>
          <a:p>
            <a:pPr eaLnBrk="1" hangingPunct="1"/>
            <a:r>
              <a:rPr lang="en-US" smtClean="0"/>
              <a:t>ELLI is highly energising for teachers – it enables them to reconnect to what matters most in education – learning and achieving.  By doing their own ELLI profiles they create a context and vocabulary to share understandings of their own learning processes and that of their pupils. In effect, the seven dimensions become aspects of a compendium of teaching and learning practices which teachers can learn to use as appropriate to their learners.</a:t>
            </a:r>
          </a:p>
          <a:p>
            <a:pPr eaLnBrk="1" hangingPunct="1"/>
            <a:endParaRPr lang="en-GB" smtClean="0"/>
          </a:p>
          <a:p>
            <a:pPr eaLnBrk="1" hangingPunct="1"/>
            <a:endParaRPr lang="en-GB" smtClean="0"/>
          </a:p>
          <a:p>
            <a:pPr eaLnBrk="1" hangingPunct="1"/>
            <a:r>
              <a:rPr lang="en-GB" smtClean="0"/>
              <a:t>It is the language for learning which teachers and students really appreciate. At last they have a way to discuss how they can move forward in a way which is personal to them, yet understood by their teachers. Learning becomes something manageable and interesting to talk about.</a:t>
            </a:r>
          </a:p>
          <a:p>
            <a:pPr eaLnBrk="1" hangingPunct="1"/>
            <a:endParaRPr lang="en-GB" smtClean="0"/>
          </a:p>
          <a:p>
            <a:pPr eaLnBrk="1" hangingPunct="1"/>
            <a:r>
              <a:rPr lang="en-US" i="1" smtClean="0"/>
              <a:t>You can give difficult challenges now and because of the learning powers they know it is going to be hard, and that is okay. They ask “What can we do? we can be spiders”</a:t>
            </a:r>
            <a:r>
              <a:rPr lang="en-US" smtClean="0"/>
              <a:t> (T) (explain what spiders are – Learning metaphor for meaning making</a:t>
            </a:r>
          </a:p>
          <a:p>
            <a:pPr eaLnBrk="1" hangingPunct="1"/>
            <a:endParaRPr lang="en-US" smtClean="0"/>
          </a:p>
          <a:p>
            <a:pPr eaLnBrk="1" hangingPunct="1"/>
            <a:r>
              <a:rPr lang="en-GB" smtClean="0"/>
              <a:t> </a:t>
            </a:r>
          </a:p>
          <a:p>
            <a:pPr eaLnBrk="1" hangingPunct="1"/>
            <a:endParaRPr lang="en-GB" smtClean="0"/>
          </a:p>
        </p:txBody>
      </p:sp>
      <p:sp>
        <p:nvSpPr>
          <p:cNvPr id="78851" name="Slide Number Placeholder 3"/>
          <p:cNvSpPr txBox="1">
            <a:spLocks noGrp="1"/>
          </p:cNvSpPr>
          <p:nvPr/>
        </p:nvSpPr>
        <p:spPr bwMode="auto">
          <a:xfrm>
            <a:off x="3835400" y="9409113"/>
            <a:ext cx="2932113" cy="495300"/>
          </a:xfrm>
          <a:prstGeom prst="rect">
            <a:avLst/>
          </a:prstGeom>
          <a:noFill/>
          <a:ln w="9525">
            <a:noFill/>
            <a:miter lim="800000"/>
            <a:headEnd/>
            <a:tailEnd/>
          </a:ln>
        </p:spPr>
        <p:txBody>
          <a:bodyPr lIns="91001" tIns="45501" rIns="91001" bIns="45501" anchor="b"/>
          <a:lstStyle/>
          <a:p>
            <a:pPr algn="r" defTabSz="909638"/>
            <a:fld id="{68EEBF41-CCCD-4599-A08B-F8187BFDB7B2}" type="slidenum">
              <a:rPr lang="en-GB" sz="1200" b="0">
                <a:latin typeface="Arial" charset="0"/>
              </a:rPr>
              <a:pPr algn="r" defTabSz="909638"/>
              <a:t>22</a:t>
            </a:fld>
            <a:endParaRPr lang="en-GB" sz="1200" b="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a:ln/>
        </p:spPr>
      </p:sp>
      <p:sp>
        <p:nvSpPr>
          <p:cNvPr id="80898" name="Notes Placeholder 2"/>
          <p:cNvSpPr>
            <a:spLocks noGrp="1"/>
          </p:cNvSpPr>
          <p:nvPr>
            <p:ph type="body" idx="1"/>
          </p:nvPr>
        </p:nvSpPr>
        <p:spPr>
          <a:noFill/>
        </p:spPr>
        <p:txBody>
          <a:bodyPr/>
          <a:lstStyle/>
          <a:p>
            <a:pPr eaLnBrk="1" hangingPunct="1"/>
            <a:r>
              <a:rPr lang="en-US" smtClean="0"/>
              <a:t> The ELLI Learning Power diagnostic enables students and teachers to know what they need to improve.</a:t>
            </a:r>
          </a:p>
          <a:p>
            <a:pPr eaLnBrk="1" hangingPunct="1"/>
            <a:endParaRPr lang="en-GB" b="1" smtClean="0"/>
          </a:p>
          <a:p>
            <a:pPr eaLnBrk="1" hangingPunct="1"/>
            <a:endParaRPr lang="en-GB" b="1" smtClean="0"/>
          </a:p>
          <a:p>
            <a:pPr eaLnBrk="1" hangingPunct="1"/>
            <a:endParaRPr lang="en-GB" b="1" smtClean="0"/>
          </a:p>
          <a:p>
            <a:pPr eaLnBrk="1" hangingPunct="1"/>
            <a:r>
              <a:rPr lang="en-GB" b="1" smtClean="0"/>
              <a:t>3.1</a:t>
            </a:r>
            <a:r>
              <a:rPr lang="en-GB" smtClean="0"/>
              <a:t> </a:t>
            </a:r>
            <a:r>
              <a:rPr lang="en-GB" b="1" smtClean="0"/>
              <a:t>	</a:t>
            </a:r>
            <a:r>
              <a:rPr lang="en-US" b="1" smtClean="0"/>
              <a:t>After four months of working with ELLI ‘learning powers’ the majority of pupils were able to demonstrate fluency with the vocabulary of the learning dimensions and reflective self-awareness and enthusiasm for learning when explaining how they wanted to develop strength in a particular learning dimension.</a:t>
            </a:r>
          </a:p>
          <a:p>
            <a:pPr eaLnBrk="1" hangingPunct="1"/>
            <a:endParaRPr lang="en-US" b="1" smtClean="0"/>
          </a:p>
          <a:p>
            <a:pPr eaLnBrk="1" hangingPunct="1"/>
            <a:r>
              <a:rPr lang="en-US" smtClean="0"/>
              <a:t>Understanding the 7 dimensions found in highly effective learners enables teachers to think and speak in a way which supports learning and devise strategies for learning.</a:t>
            </a:r>
          </a:p>
          <a:p>
            <a:pPr eaLnBrk="1" hangingPunct="1"/>
            <a:endParaRPr lang="en-GB" smtClean="0"/>
          </a:p>
        </p:txBody>
      </p:sp>
      <p:sp>
        <p:nvSpPr>
          <p:cNvPr id="80899" name="Slide Number Placeholder 3"/>
          <p:cNvSpPr txBox="1">
            <a:spLocks noGrp="1"/>
          </p:cNvSpPr>
          <p:nvPr/>
        </p:nvSpPr>
        <p:spPr bwMode="auto">
          <a:xfrm>
            <a:off x="3835400" y="9409113"/>
            <a:ext cx="2932113" cy="495300"/>
          </a:xfrm>
          <a:prstGeom prst="rect">
            <a:avLst/>
          </a:prstGeom>
          <a:noFill/>
          <a:ln w="9525">
            <a:noFill/>
            <a:miter lim="800000"/>
            <a:headEnd/>
            <a:tailEnd/>
          </a:ln>
        </p:spPr>
        <p:txBody>
          <a:bodyPr lIns="91001" tIns="45501" rIns="91001" bIns="45501" anchor="b"/>
          <a:lstStyle/>
          <a:p>
            <a:pPr algn="r" defTabSz="909638"/>
            <a:fld id="{893E209C-5D98-4018-9161-970801B8D5E8}" type="slidenum">
              <a:rPr lang="en-GB" sz="1200" b="0">
                <a:latin typeface="Arial" charset="0"/>
              </a:rPr>
              <a:pPr algn="r" defTabSz="909638"/>
              <a:t>23</a:t>
            </a:fld>
            <a:endParaRPr lang="en-GB" sz="1200" b="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ln/>
        </p:spPr>
      </p:sp>
      <p:sp>
        <p:nvSpPr>
          <p:cNvPr id="82946" name="Notes Placeholder 2"/>
          <p:cNvSpPr>
            <a:spLocks noGrp="1"/>
          </p:cNvSpPr>
          <p:nvPr>
            <p:ph type="body" idx="1"/>
          </p:nvPr>
        </p:nvSpPr>
        <p:spPr>
          <a:noFill/>
        </p:spPr>
        <p:txBody>
          <a:bodyPr/>
          <a:lstStyle/>
          <a:p>
            <a:pPr eaLnBrk="1" hangingPunct="1"/>
            <a:endParaRPr lang="en-US" i="1" smtClean="0"/>
          </a:p>
          <a:p>
            <a:pPr eaLnBrk="1" hangingPunct="1"/>
            <a:r>
              <a:rPr lang="en-GB" smtClean="0"/>
              <a:t>(from RG/JJ notes) English and maths across the curriculum are all important; they must demonstrably appear in all subjects and both learners and teacher need to be able to explain </a:t>
            </a:r>
            <a:r>
              <a:rPr lang="en-GB" i="1" smtClean="0"/>
              <a:t>how</a:t>
            </a:r>
            <a:r>
              <a:rPr lang="en-GB" smtClean="0"/>
              <a:t> they do.  Teachers of all subjects need to know how English and maths are embedded and this must be evident to learners.  This links with learners actively taking control of their learning.  This would link with Learning Relationships and Strategic Awareness(13)</a:t>
            </a:r>
          </a:p>
          <a:p>
            <a:pPr eaLnBrk="1" hangingPunct="1"/>
            <a:endParaRPr lang="en-US" i="1" smtClean="0"/>
          </a:p>
          <a:p>
            <a:pPr eaLnBrk="1" hangingPunct="1"/>
            <a:r>
              <a:rPr lang="en-US" smtClean="0"/>
              <a:t>Students grow in confidence as the strategies they and their teacher put in place start to work.</a:t>
            </a:r>
            <a:endParaRPr lang="en-US" i="1" smtClean="0"/>
          </a:p>
          <a:p>
            <a:pPr eaLnBrk="1" hangingPunct="1"/>
            <a:endParaRPr lang="en-US" b="1" i="1" smtClean="0"/>
          </a:p>
          <a:p>
            <a:pPr eaLnBrk="1" hangingPunct="1"/>
            <a:r>
              <a:rPr lang="en-US" b="1" i="1" smtClean="0"/>
              <a:t>‘You can get into the telling mindset. Now this (ELLI) is helping children take responsibility.’</a:t>
            </a:r>
            <a:r>
              <a:rPr lang="en-US" b="1" smtClean="0"/>
              <a:t> (T)</a:t>
            </a:r>
          </a:p>
          <a:p>
            <a:pPr eaLnBrk="1" hangingPunct="1"/>
            <a:endParaRPr lang="en-GB" smtClean="0"/>
          </a:p>
          <a:p>
            <a:pPr eaLnBrk="1" hangingPunct="1"/>
            <a:r>
              <a:rPr lang="en-US" i="1" smtClean="0"/>
              <a:t>It’s just like a new way to learn things. It’ll help you to learn things if you use it</a:t>
            </a:r>
          </a:p>
          <a:p>
            <a:pPr eaLnBrk="1" hangingPunct="1"/>
            <a:r>
              <a:rPr lang="en-US" i="1" smtClean="0"/>
              <a:t>correctly. Secondary school pupil The Outdoor Dimensions project</a:t>
            </a:r>
          </a:p>
          <a:p>
            <a:pPr eaLnBrk="1" hangingPunct="1"/>
            <a:endParaRPr lang="en-GB" i="1" smtClean="0"/>
          </a:p>
          <a:p>
            <a:pPr eaLnBrk="1" hangingPunct="1"/>
            <a:r>
              <a:rPr lang="en-GB" i="1" smtClean="0"/>
              <a:t> “When you’re on your own and you fail you think down on yourself but when you’re in a team people can support you. All the animals (</a:t>
            </a:r>
            <a:r>
              <a:rPr lang="en-GB" smtClean="0"/>
              <a:t>learning power metaphors</a:t>
            </a:r>
            <a:r>
              <a:rPr lang="en-GB" i="1" smtClean="0"/>
              <a:t>) are connected together!</a:t>
            </a:r>
          </a:p>
          <a:p>
            <a:pPr eaLnBrk="1" hangingPunct="1"/>
            <a:r>
              <a:rPr lang="en-GB" b="1" smtClean="0"/>
              <a:t>Secondary school student </a:t>
            </a:r>
          </a:p>
          <a:p>
            <a:pPr eaLnBrk="1" hangingPunct="1"/>
            <a:endParaRPr lang="en-GB" i="1" smtClean="0"/>
          </a:p>
          <a:p>
            <a:pPr eaLnBrk="1" hangingPunct="1"/>
            <a:r>
              <a:rPr lang="en-GB" i="1" smtClean="0"/>
              <a:t>I predict that if we had continued as we had been doing</a:t>
            </a:r>
            <a:r>
              <a:rPr lang="en-GB" smtClean="0"/>
              <a:t> (ie pre ELLI) </a:t>
            </a:r>
            <a:r>
              <a:rPr lang="en-GB" i="1" smtClean="0"/>
              <a:t>we would be very worried by now. Each half term teachers meet to discuss the ‘stuck’ children. Again and again it was lack of resilience, children giving up. Now we don’t hear this from the Teachers any more. We had strategies, but they weren’t making any difference. ELLI has changed this for us. </a:t>
            </a:r>
            <a:r>
              <a:rPr lang="en-GB" smtClean="0"/>
              <a:t>(Headteacher)</a:t>
            </a:r>
          </a:p>
          <a:p>
            <a:pPr eaLnBrk="1" hangingPunct="1"/>
            <a:endParaRPr lang="en-GB" smtClean="0"/>
          </a:p>
          <a:p>
            <a:pPr eaLnBrk="1" hangingPunct="1"/>
            <a:r>
              <a:rPr lang="en-US" i="1" smtClean="0"/>
              <a:t>Behaviour is generally good is now where it wasn't before. Children are now self in regulating taking responsibility for their actions. </a:t>
            </a:r>
            <a:r>
              <a:rPr lang="en-US" smtClean="0"/>
              <a:t>(Deputy Headteacher)</a:t>
            </a:r>
            <a:endParaRPr lang="en-GB" smtClean="0"/>
          </a:p>
          <a:p>
            <a:pPr eaLnBrk="1" hangingPunct="1"/>
            <a:endParaRPr lang="en-GB" i="1" smtClean="0"/>
          </a:p>
          <a:p>
            <a:pPr eaLnBrk="1" hangingPunct="1"/>
            <a:r>
              <a:rPr lang="en-GB" i="1" smtClean="0"/>
              <a:t>Looking at some of these children </a:t>
            </a:r>
            <a:r>
              <a:rPr lang="en-GB" smtClean="0"/>
              <a:t>(those with scores below 55)</a:t>
            </a:r>
            <a:r>
              <a:rPr lang="en-GB" i="1" smtClean="0"/>
              <a:t> it is incredible to see how they have come on, I would never have thought it.</a:t>
            </a:r>
            <a:r>
              <a:rPr lang="en-GB" smtClean="0"/>
              <a:t> (HT)</a:t>
            </a:r>
          </a:p>
        </p:txBody>
      </p:sp>
      <p:sp>
        <p:nvSpPr>
          <p:cNvPr id="82947" name="Slide Number Placeholder 3"/>
          <p:cNvSpPr txBox="1">
            <a:spLocks noGrp="1"/>
          </p:cNvSpPr>
          <p:nvPr/>
        </p:nvSpPr>
        <p:spPr bwMode="auto">
          <a:xfrm>
            <a:off x="3835400" y="9409113"/>
            <a:ext cx="2932113" cy="495300"/>
          </a:xfrm>
          <a:prstGeom prst="rect">
            <a:avLst/>
          </a:prstGeom>
          <a:noFill/>
          <a:ln w="9525">
            <a:noFill/>
            <a:miter lim="800000"/>
            <a:headEnd/>
            <a:tailEnd/>
          </a:ln>
        </p:spPr>
        <p:txBody>
          <a:bodyPr lIns="91001" tIns="45501" rIns="91001" bIns="45501" anchor="b"/>
          <a:lstStyle/>
          <a:p>
            <a:pPr algn="r" defTabSz="909638"/>
            <a:fld id="{98BF88DD-67C2-4ADF-A8EC-C5284EAA04CF}" type="slidenum">
              <a:rPr lang="en-GB" sz="1200" b="0">
                <a:latin typeface="Arial" charset="0"/>
              </a:rPr>
              <a:pPr algn="r" defTabSz="909638"/>
              <a:t>24</a:t>
            </a:fld>
            <a:endParaRPr lang="en-GB" sz="1200" b="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ln/>
        </p:spPr>
      </p:sp>
      <p:sp>
        <p:nvSpPr>
          <p:cNvPr id="84994" name="Notes Placeholder 2"/>
          <p:cNvSpPr>
            <a:spLocks noGrp="1"/>
          </p:cNvSpPr>
          <p:nvPr>
            <p:ph type="body" idx="1"/>
          </p:nvPr>
        </p:nvSpPr>
        <p:spPr>
          <a:noFill/>
        </p:spPr>
        <p:txBody>
          <a:bodyPr/>
          <a:lstStyle/>
          <a:p>
            <a:pPr eaLnBrk="1" hangingPunct="1"/>
            <a:r>
              <a:rPr lang="en-GB" smtClean="0"/>
              <a:t>Figure 1: </a:t>
            </a:r>
            <a:r>
              <a:rPr lang="en-GB" i="1" smtClean="0"/>
              <a:t>Pre- and post profile for Student 1: </a:t>
            </a:r>
            <a:endParaRPr lang="en-AU" smtClean="0"/>
          </a:p>
          <a:p>
            <a:pPr eaLnBrk="1" hangingPunct="1"/>
            <a:r>
              <a:rPr lang="en-GB" i="1" smtClean="0"/>
              <a:t>Foundation 2 to first year ICT Degree Student</a:t>
            </a:r>
            <a:endParaRPr lang="en-AU" smtClean="0"/>
          </a:p>
          <a:p>
            <a:pPr eaLnBrk="1" hangingPunct="1"/>
            <a:endParaRPr lang="en-AU" smtClean="0"/>
          </a:p>
          <a:p>
            <a:pPr eaLnBrk="1" hangingPunct="1"/>
            <a:r>
              <a:rPr lang="en-GB" smtClean="0"/>
              <a:t>Highlight the change. How does ELLI achieve this?</a:t>
            </a:r>
          </a:p>
        </p:txBody>
      </p:sp>
      <p:sp>
        <p:nvSpPr>
          <p:cNvPr id="84995" name="Slide Number Placeholder 3"/>
          <p:cNvSpPr>
            <a:spLocks noGrp="1"/>
          </p:cNvSpPr>
          <p:nvPr>
            <p:ph type="sldNum" sz="quarter" idx="5"/>
          </p:nvPr>
        </p:nvSpPr>
        <p:spPr>
          <a:noFill/>
          <a:ln>
            <a:miter lim="800000"/>
            <a:headEnd/>
            <a:tailEnd/>
          </a:ln>
        </p:spPr>
        <p:txBody>
          <a:bodyPr/>
          <a:lstStyle/>
          <a:p>
            <a:fld id="{C0BAD52B-3AEB-4E56-9380-5B4B07CCAADB}" type="slidenum">
              <a:rPr lang="en-GB" smtClean="0">
                <a:cs typeface="Arial" charset="0"/>
              </a:rPr>
              <a:pPr/>
              <a:t>25</a:t>
            </a:fld>
            <a:endParaRPr lang="en-GB"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ln/>
        </p:spPr>
      </p:sp>
      <p:sp>
        <p:nvSpPr>
          <p:cNvPr id="87042" name="Notes Placeholder 2"/>
          <p:cNvSpPr>
            <a:spLocks noGrp="1"/>
          </p:cNvSpPr>
          <p:nvPr>
            <p:ph type="body" idx="1"/>
          </p:nvPr>
        </p:nvSpPr>
        <p:spPr>
          <a:noFill/>
        </p:spPr>
        <p:txBody>
          <a:bodyPr/>
          <a:lstStyle/>
          <a:p>
            <a:pPr eaLnBrk="1" hangingPunct="1"/>
            <a:endParaRPr lang="en-US" smtClean="0"/>
          </a:p>
        </p:txBody>
      </p:sp>
      <p:sp>
        <p:nvSpPr>
          <p:cNvPr id="87043" name="Slide Number Placeholder 3"/>
          <p:cNvSpPr>
            <a:spLocks noGrp="1"/>
          </p:cNvSpPr>
          <p:nvPr>
            <p:ph type="sldNum" sz="quarter" idx="5"/>
          </p:nvPr>
        </p:nvSpPr>
        <p:spPr>
          <a:noFill/>
          <a:ln>
            <a:miter lim="800000"/>
            <a:headEnd/>
            <a:tailEnd/>
          </a:ln>
        </p:spPr>
        <p:txBody>
          <a:bodyPr/>
          <a:lstStyle/>
          <a:p>
            <a:fld id="{D1127FC6-1F65-4A71-8B30-A7614CF1AF17}" type="slidenum">
              <a:rPr lang="en-GB" smtClean="0">
                <a:cs typeface="Arial" charset="0"/>
              </a:rPr>
              <a:pPr/>
              <a:t>26</a:t>
            </a:fld>
            <a:endParaRPr lang="en-GB"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6"/>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2" name="Title 11"/>
          <p:cNvSpPr>
            <a:spLocks noGrp="1"/>
          </p:cNvSpPr>
          <p:nvPr>
            <p:ph type="title"/>
          </p:nvPr>
        </p:nvSpPr>
        <p:spPr>
          <a:xfrm>
            <a:off x="179512" y="6093296"/>
            <a:ext cx="8229600" cy="566936"/>
          </a:xfrm>
        </p:spPr>
        <p:txBody>
          <a:bodyPr/>
          <a:lstStyle>
            <a:lvl1pPr>
              <a:defRPr baseline="0">
                <a:solidFill>
                  <a:schemeClr val="bg1"/>
                </a:solidFill>
              </a:defRPr>
            </a:lvl1pPr>
          </a:lstStyle>
          <a:p>
            <a:r>
              <a:rPr lang="en-US" smtClean="0"/>
              <a:t>Click to edit Master title style</a:t>
            </a:r>
            <a:endParaRPr lang="en-GB" dirty="0"/>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lvl1pPr>
              <a:defRPr>
                <a:solidFill>
                  <a:srgbClr val="4D4D4D"/>
                </a:solidFill>
              </a:defRPr>
            </a:lvl1pPr>
            <a:lvl2pPr>
              <a:buClr>
                <a:schemeClr val="accent1"/>
              </a:buClr>
              <a:defRPr>
                <a:solidFill>
                  <a:srgbClr val="4D4D4D"/>
                </a:solidFill>
              </a:defRPr>
            </a:lvl2pPr>
            <a:lvl3pPr>
              <a:buClr>
                <a:schemeClr val="accent1"/>
              </a:buClr>
              <a:defRPr>
                <a:solidFill>
                  <a:srgbClr val="4D4D4D"/>
                </a:solidFill>
              </a:defRPr>
            </a:lvl3pPr>
            <a:lvl4pPr>
              <a:buClr>
                <a:schemeClr val="accent1"/>
              </a:buClr>
              <a:defRPr>
                <a:solidFill>
                  <a:srgbClr val="4D4D4D"/>
                </a:solidFill>
              </a:defRPr>
            </a:lvl4pPr>
            <a:lvl5pPr>
              <a:buClr>
                <a:schemeClr val="accent1"/>
              </a:buClr>
              <a:defRPr>
                <a:solidFill>
                  <a:srgbClr val="4D4D4D"/>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468313" y="2060575"/>
            <a:ext cx="4038600" cy="374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59313" y="2060575"/>
            <a:ext cx="4038600" cy="374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836613"/>
            <a:ext cx="2057400" cy="49688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8313" y="836613"/>
            <a:ext cx="6019800" cy="4968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4262F918-A61E-430A-A36A-4846E115F2D4}" type="datetime1">
              <a:rPr lang="en-GB"/>
              <a:pPr>
                <a:defRPr/>
              </a:pPr>
              <a:t>17/06/2013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8D3FE05C-DBD3-41BC-A096-28800775B4D2}"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F8C049-10CD-4A43-B552-EF76148BD537}" type="datetime1">
              <a:rPr lang="en-GB"/>
              <a:pPr>
                <a:defRPr/>
              </a:pPr>
              <a:t>17/06/2013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603F272-E01C-49B2-94A5-E07D33CC9605}"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DCEA7AB-FE70-4F90-992E-DA3E2B9E7452}" type="datetime1">
              <a:rPr lang="en-GB"/>
              <a:pPr>
                <a:defRPr/>
              </a:pPr>
              <a:t>17/06/2013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0A81F02-25AB-4AEA-8D24-CD74F747F39C}"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94529A69-E05C-4337-9896-E27DF8CD3ADC}" type="datetime1">
              <a:rPr lang="en-GB"/>
              <a:pPr>
                <a:defRPr/>
              </a:pPr>
              <a:t>17/06/2013</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91A9C07-E159-4B3D-BEAE-54DA21DF8C39}"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24430BD5-8024-4067-8ADE-AE946437DAF1}" type="datetime1">
              <a:rPr lang="en-GB"/>
              <a:pPr>
                <a:defRPr/>
              </a:pPr>
              <a:t>17/06/2013</a:t>
            </a:fld>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C595261F-8EBC-442E-B6BC-2F679134A067}"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E02C3B20-093B-40CC-8A1F-CC370BC74704}" type="datetime1">
              <a:rPr lang="en-GB"/>
              <a:pPr>
                <a:defRPr/>
              </a:pPr>
              <a:t>17/06/2013</a:t>
            </a:fld>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F9F521DB-6D8D-42A8-A0A9-97D62B198526}"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BE4D2D3-B466-4B85-A27F-DE66F62E1F63}" type="datetime1">
              <a:rPr lang="en-GB"/>
              <a:pPr>
                <a:defRPr/>
              </a:pPr>
              <a:t>17/06/2013</a:t>
            </a:fld>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6B8BB44B-EFB0-4E1C-A16B-C16BBEB0AD6F}"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35F9646-75B3-4A05-B65F-A82E9726BC5F}" type="datetime1">
              <a:rPr lang="en-GB"/>
              <a:pPr>
                <a:defRPr/>
              </a:pPr>
              <a:t>17/06/2013</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9691DD0-CE09-40B2-B7E9-DEBE2227AD01}"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8E9690E-B38E-4B4F-9D6A-8F169890B7F6}" type="datetime1">
              <a:rPr lang="en-GB"/>
              <a:pPr>
                <a:defRPr/>
              </a:pPr>
              <a:t>17/06/2013</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F3E3A02-CFF1-4693-BF6C-5CDEE3109181}"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BFD6A403-29FB-4933-B2C5-E0D80BD8EDB7}" type="datetime1">
              <a:rPr lang="en-GB"/>
              <a:pPr>
                <a:defRPr/>
              </a:pPr>
              <a:t>17/06/2013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4918C2C-D72D-45B9-9F76-C8A632828346}"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CFA27C1-51EF-405F-B749-855D4234EB6E}" type="datetime1">
              <a:rPr lang="en-GB"/>
              <a:pPr>
                <a:defRPr/>
              </a:pPr>
              <a:t>17/06/2013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029C448-3F8E-4FBE-9A10-4205F1F85E28}"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8278B548-9FED-4577-AECD-1A130497694B}" type="datetime1">
              <a:rPr lang="en-US"/>
              <a:pPr>
                <a:defRPr/>
              </a:pPr>
              <a:t>6/17/2013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3D2E531-8EB9-40CF-8343-7109E3F0062B}" type="slidenum">
              <a:rPr lang="en-GB"/>
              <a:pPr>
                <a:defRPr/>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4B3077B-C408-464D-9205-367CCA282288}" type="datetime1">
              <a:rPr lang="en-US"/>
              <a:pPr>
                <a:defRPr/>
              </a:pPr>
              <a:t>6/17/2013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8FF89BB-8644-4CD9-8621-C5F5BD802BFC}" type="slidenum">
              <a:rPr lang="en-GB"/>
              <a:pPr>
                <a:defRPr/>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8283116-3748-49C7-A6AD-B121F1499611}" type="datetime1">
              <a:rPr lang="en-US"/>
              <a:pPr>
                <a:defRPr/>
              </a:pPr>
              <a:t>6/17/2013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9ABC194-008D-4046-AF8D-85AF8503EC27}" type="slidenum">
              <a:rPr lang="en-GB"/>
              <a:pPr>
                <a:defRPr/>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46B676B8-347A-4560-837B-BDDB1A27E1C2}" type="datetime1">
              <a:rPr lang="en-US"/>
              <a:pPr>
                <a:defRPr/>
              </a:pPr>
              <a:t>6/17/2013</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765385B-CB17-4DFF-973F-7236CD3AE5E7}" type="slidenum">
              <a:rPr lang="en-GB"/>
              <a:pPr>
                <a:defRPr/>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220FD7DE-B81E-4F21-81AA-30FCB9D28A74}" type="datetime1">
              <a:rPr lang="en-US"/>
              <a:pPr>
                <a:defRPr/>
              </a:pPr>
              <a:t>6/17/2013</a:t>
            </a:fld>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9A485043-ED23-4351-A09F-24987043A110}" type="slidenum">
              <a:rPr lang="en-GB"/>
              <a:pPr>
                <a:defRPr/>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CF2C25B0-1955-4848-B72D-0C2D254EF509}" type="datetime1">
              <a:rPr lang="en-US"/>
              <a:pPr>
                <a:defRPr/>
              </a:pPr>
              <a:t>6/17/2013</a:t>
            </a:fld>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A9A0551F-374B-4803-968B-BC2ED80EF026}" type="slidenum">
              <a:rPr lang="en-GB"/>
              <a:pPr>
                <a:defRPr/>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EAEEF81-6BAF-4CD5-81B4-7A01F0E10599}" type="datetime1">
              <a:rPr lang="en-US"/>
              <a:pPr>
                <a:defRPr/>
              </a:pPr>
              <a:t>6/17/2013</a:t>
            </a:fld>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6C36D49D-5F63-4169-BD36-2117742EC952}" type="slidenum">
              <a:rPr lang="en-GB"/>
              <a:pPr>
                <a:defRPr/>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F44239E-AC16-4CEC-97E7-BF000DB551F2}" type="datetime1">
              <a:rPr lang="en-US"/>
              <a:pPr>
                <a:defRPr/>
              </a:pPr>
              <a:t>6/17/2013</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91DCC90-E066-4DE4-BCBB-A9C663BBA82B}" type="slidenum">
              <a:rPr lang="en-GB"/>
              <a:pPr>
                <a:defRPr/>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378A480-9CAF-435D-AB2B-9C5973435D1B}" type="datetime1">
              <a:rPr lang="en-US"/>
              <a:pPr>
                <a:defRPr/>
              </a:pPr>
              <a:t>6/17/2013</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9177C65-EC2D-4EA2-8F92-8B94CC115A03}" type="slidenum">
              <a:rPr lang="en-GB"/>
              <a:pPr>
                <a:defRPr/>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3CCCDA98-9747-42D2-B064-260779125A2B}" type="datetime1">
              <a:rPr lang="en-US"/>
              <a:pPr>
                <a:defRPr/>
              </a:pPr>
              <a:t>6/17/2013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5276B52-57DC-465F-A4DC-DBF917EFC105}" type="slidenum">
              <a:rPr lang="en-GB"/>
              <a:pPr>
                <a:defRPr/>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64EE5529-0C13-471C-9C62-522957B311A1}" type="datetime1">
              <a:rPr lang="en-US"/>
              <a:pPr>
                <a:defRPr/>
              </a:pPr>
              <a:t>6/17/2013</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63012EF-FD5D-4E3A-B5B8-83E704503765}"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p:cNvPicPr>
          <p:nvPr/>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68313" y="476250"/>
            <a:ext cx="8229600" cy="11525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Rectangle 3"/>
          <p:cNvSpPr>
            <a:spLocks noGrp="1" noChangeArrowheads="1"/>
          </p:cNvSpPr>
          <p:nvPr>
            <p:ph type="body" idx="1"/>
          </p:nvPr>
        </p:nvSpPr>
        <p:spPr bwMode="auto">
          <a:xfrm>
            <a:off x="468313" y="1628775"/>
            <a:ext cx="8229600" cy="4176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3" name="Rectangle 2"/>
          <p:cNvSpPr/>
          <p:nvPr/>
        </p:nvSpPr>
        <p:spPr>
          <a:xfrm>
            <a:off x="3024188" y="6361113"/>
            <a:ext cx="5580062" cy="307975"/>
          </a:xfrm>
          <a:prstGeom prst="rect">
            <a:avLst/>
          </a:prstGeom>
        </p:spPr>
        <p:txBody>
          <a:bodyPr>
            <a:spAutoFit/>
          </a:bodyPr>
          <a:lstStyle/>
          <a:p>
            <a:pPr eaLnBrk="0" hangingPunct="0">
              <a:defRPr/>
            </a:pPr>
            <a:r>
              <a:rPr lang="fr-FR" sz="1400" b="0" dirty="0">
                <a:solidFill>
                  <a:schemeClr val="accent3"/>
                </a:solidFill>
                <a:cs typeface="+mn-cs"/>
              </a:rPr>
              <a:t>Tel: 0117 920 9200  Email: info@bestpracticenet.co.uk Fax: 0117 929 7163</a:t>
            </a:r>
            <a:endParaRPr lang="en-GB" sz="1400" b="0" dirty="0">
              <a:solidFill>
                <a:schemeClr val="accent3"/>
              </a:solidFill>
              <a:cs typeface="+mn-cs"/>
            </a:endParaRPr>
          </a:p>
        </p:txBody>
      </p:sp>
    </p:spTree>
  </p:cSld>
  <p:clrMap bg1="lt1" tx1="dk1" bg2="lt2" tx2="dk2" accent1="accent1" accent2="accent2" accent3="accent3" accent4="accent4" accent5="accent5" accent6="accent6" hlink="hlink" folHlink="folHlink"/>
  <p:sldLayoutIdLst>
    <p:sldLayoutId id="2147483689"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ransition spd="med"/>
  <p:timing>
    <p:tnLst>
      <p:par>
        <p:cTn id="1" dur="indefinite" restart="never" nodeType="tmRoot"/>
      </p:par>
    </p:tnLst>
  </p:timing>
  <p:txStyles>
    <p:titleStyle>
      <a:lvl1pPr algn="l" rtl="0" eaLnBrk="0" fontAlgn="base" hangingPunct="0">
        <a:spcBef>
          <a:spcPct val="0"/>
        </a:spcBef>
        <a:spcAft>
          <a:spcPct val="0"/>
        </a:spcAft>
        <a:defRPr sz="3600" b="1">
          <a:solidFill>
            <a:schemeClr val="accent1"/>
          </a:solidFill>
          <a:latin typeface="+mj-lt"/>
          <a:ea typeface="+mj-ea"/>
          <a:cs typeface="+mj-cs"/>
        </a:defRPr>
      </a:lvl1pPr>
      <a:lvl2pPr algn="l" rtl="0" eaLnBrk="0" fontAlgn="base" hangingPunct="0">
        <a:spcBef>
          <a:spcPct val="0"/>
        </a:spcBef>
        <a:spcAft>
          <a:spcPct val="0"/>
        </a:spcAft>
        <a:defRPr sz="3600" b="1">
          <a:solidFill>
            <a:schemeClr val="accent1"/>
          </a:solidFill>
          <a:latin typeface="Calibri" pitchFamily="34" charset="0"/>
        </a:defRPr>
      </a:lvl2pPr>
      <a:lvl3pPr algn="l" rtl="0" eaLnBrk="0" fontAlgn="base" hangingPunct="0">
        <a:spcBef>
          <a:spcPct val="0"/>
        </a:spcBef>
        <a:spcAft>
          <a:spcPct val="0"/>
        </a:spcAft>
        <a:defRPr sz="3600" b="1">
          <a:solidFill>
            <a:schemeClr val="accent1"/>
          </a:solidFill>
          <a:latin typeface="Calibri" pitchFamily="34" charset="0"/>
        </a:defRPr>
      </a:lvl3pPr>
      <a:lvl4pPr algn="l" rtl="0" eaLnBrk="0" fontAlgn="base" hangingPunct="0">
        <a:spcBef>
          <a:spcPct val="0"/>
        </a:spcBef>
        <a:spcAft>
          <a:spcPct val="0"/>
        </a:spcAft>
        <a:defRPr sz="3600" b="1">
          <a:solidFill>
            <a:schemeClr val="accent1"/>
          </a:solidFill>
          <a:latin typeface="Calibri" pitchFamily="34" charset="0"/>
        </a:defRPr>
      </a:lvl4pPr>
      <a:lvl5pPr algn="l" rtl="0" eaLnBrk="0" fontAlgn="base" hangingPunct="0">
        <a:spcBef>
          <a:spcPct val="0"/>
        </a:spcBef>
        <a:spcAft>
          <a:spcPct val="0"/>
        </a:spcAft>
        <a:defRPr sz="3600" b="1">
          <a:solidFill>
            <a:schemeClr val="accent1"/>
          </a:solidFill>
          <a:latin typeface="Calibri" pitchFamily="34" charset="0"/>
        </a:defRPr>
      </a:lvl5pPr>
      <a:lvl6pPr marL="457200" algn="l" rtl="0" eaLnBrk="1" fontAlgn="base" hangingPunct="1">
        <a:spcBef>
          <a:spcPct val="0"/>
        </a:spcBef>
        <a:spcAft>
          <a:spcPct val="0"/>
        </a:spcAft>
        <a:defRPr sz="3600" b="1">
          <a:solidFill>
            <a:srgbClr val="A0853A"/>
          </a:solidFill>
          <a:latin typeface="Calibri" pitchFamily="34" charset="0"/>
        </a:defRPr>
      </a:lvl6pPr>
      <a:lvl7pPr marL="914400" algn="l" rtl="0" eaLnBrk="1" fontAlgn="base" hangingPunct="1">
        <a:spcBef>
          <a:spcPct val="0"/>
        </a:spcBef>
        <a:spcAft>
          <a:spcPct val="0"/>
        </a:spcAft>
        <a:defRPr sz="3600" b="1">
          <a:solidFill>
            <a:srgbClr val="A0853A"/>
          </a:solidFill>
          <a:latin typeface="Calibri" pitchFamily="34" charset="0"/>
        </a:defRPr>
      </a:lvl7pPr>
      <a:lvl8pPr marL="1371600" algn="l" rtl="0" eaLnBrk="1" fontAlgn="base" hangingPunct="1">
        <a:spcBef>
          <a:spcPct val="0"/>
        </a:spcBef>
        <a:spcAft>
          <a:spcPct val="0"/>
        </a:spcAft>
        <a:defRPr sz="3600" b="1">
          <a:solidFill>
            <a:srgbClr val="A0853A"/>
          </a:solidFill>
          <a:latin typeface="Calibri" pitchFamily="34" charset="0"/>
        </a:defRPr>
      </a:lvl8pPr>
      <a:lvl9pPr marL="1828800" algn="l" rtl="0" eaLnBrk="1" fontAlgn="base" hangingPunct="1">
        <a:spcBef>
          <a:spcPct val="0"/>
        </a:spcBef>
        <a:spcAft>
          <a:spcPct val="0"/>
        </a:spcAft>
        <a:defRPr sz="3600" b="1">
          <a:solidFill>
            <a:srgbClr val="A0853A"/>
          </a:solidFill>
          <a:latin typeface="Calibri" pitchFamily="34" charset="0"/>
        </a:defRPr>
      </a:lvl9pPr>
    </p:titleStyle>
    <p:bodyStyle>
      <a:lvl1pPr algn="l" rtl="0" eaLnBrk="0" fontAlgn="base" hangingPunct="0">
        <a:spcBef>
          <a:spcPct val="0"/>
        </a:spcBef>
        <a:spcAft>
          <a:spcPts val="600"/>
        </a:spcAft>
        <a:buFont typeface="Arial" charset="0"/>
        <a:defRPr sz="3400">
          <a:solidFill>
            <a:srgbClr val="333333"/>
          </a:solidFill>
          <a:latin typeface="+mn-lt"/>
          <a:ea typeface="+mn-ea"/>
          <a:cs typeface="+mn-cs"/>
        </a:defRPr>
      </a:lvl1pPr>
      <a:lvl2pPr marL="742950" indent="-285750" algn="l" rtl="0" eaLnBrk="0" fontAlgn="base" hangingPunct="0">
        <a:spcBef>
          <a:spcPct val="0"/>
        </a:spcBef>
        <a:spcAft>
          <a:spcPts val="600"/>
        </a:spcAft>
        <a:buClr>
          <a:schemeClr val="accent1"/>
        </a:buClr>
        <a:buFont typeface="Arial" charset="0"/>
        <a:buChar char="•"/>
        <a:defRPr sz="3200">
          <a:solidFill>
            <a:srgbClr val="333333"/>
          </a:solidFill>
          <a:latin typeface="+mn-lt"/>
        </a:defRPr>
      </a:lvl2pPr>
      <a:lvl3pPr marL="1143000" indent="-228600" algn="l" rtl="0" eaLnBrk="0" fontAlgn="base" hangingPunct="0">
        <a:spcBef>
          <a:spcPct val="0"/>
        </a:spcBef>
        <a:spcAft>
          <a:spcPts val="600"/>
        </a:spcAft>
        <a:buClr>
          <a:schemeClr val="accent1"/>
        </a:buClr>
        <a:buFont typeface="Arial" charset="0"/>
        <a:buChar char="•"/>
        <a:defRPr sz="2800">
          <a:solidFill>
            <a:srgbClr val="333333"/>
          </a:solidFill>
          <a:latin typeface="+mn-lt"/>
        </a:defRPr>
      </a:lvl3pPr>
      <a:lvl4pPr marL="1600200" indent="-228600" algn="l" rtl="0" eaLnBrk="0" fontAlgn="base" hangingPunct="0">
        <a:spcBef>
          <a:spcPct val="0"/>
        </a:spcBef>
        <a:spcAft>
          <a:spcPts val="600"/>
        </a:spcAft>
        <a:buClr>
          <a:schemeClr val="accent1"/>
        </a:buClr>
        <a:buFont typeface="Arial" charset="0"/>
        <a:buChar char="•"/>
        <a:defRPr sz="2400">
          <a:solidFill>
            <a:srgbClr val="333333"/>
          </a:solidFill>
          <a:latin typeface="+mn-lt"/>
        </a:defRPr>
      </a:lvl4pPr>
      <a:lvl5pPr marL="2057400" indent="-228600" algn="l" rtl="0" eaLnBrk="0" fontAlgn="base" hangingPunct="0">
        <a:spcBef>
          <a:spcPct val="0"/>
        </a:spcBef>
        <a:spcAft>
          <a:spcPts val="600"/>
        </a:spcAft>
        <a:buClr>
          <a:schemeClr val="accent1"/>
        </a:buClr>
        <a:buFont typeface="Arial" charset="0"/>
        <a:buChar char="•"/>
        <a:defRPr sz="2000">
          <a:solidFill>
            <a:srgbClr val="333333"/>
          </a:solidFill>
          <a:latin typeface="+mn-lt"/>
        </a:defRPr>
      </a:lvl5pPr>
      <a:lvl6pPr marL="2514600" indent="-228600" algn="l" rtl="0" eaLnBrk="1" fontAlgn="base" hangingPunct="1">
        <a:spcBef>
          <a:spcPct val="20000"/>
        </a:spcBef>
        <a:spcAft>
          <a:spcPct val="0"/>
        </a:spcAft>
        <a:buClr>
          <a:srgbClr val="8E004D"/>
        </a:buClr>
        <a:buChar char="»"/>
        <a:defRPr sz="2000">
          <a:solidFill>
            <a:schemeClr val="tx1"/>
          </a:solidFill>
          <a:latin typeface="+mn-lt"/>
        </a:defRPr>
      </a:lvl6pPr>
      <a:lvl7pPr marL="2971800" indent="-228600" algn="l" rtl="0" eaLnBrk="1" fontAlgn="base" hangingPunct="1">
        <a:spcBef>
          <a:spcPct val="20000"/>
        </a:spcBef>
        <a:spcAft>
          <a:spcPct val="0"/>
        </a:spcAft>
        <a:buClr>
          <a:srgbClr val="8E004D"/>
        </a:buClr>
        <a:buChar char="»"/>
        <a:defRPr sz="2000">
          <a:solidFill>
            <a:schemeClr val="tx1"/>
          </a:solidFill>
          <a:latin typeface="+mn-lt"/>
        </a:defRPr>
      </a:lvl7pPr>
      <a:lvl8pPr marL="3429000" indent="-228600" algn="l" rtl="0" eaLnBrk="1" fontAlgn="base" hangingPunct="1">
        <a:spcBef>
          <a:spcPct val="20000"/>
        </a:spcBef>
        <a:spcAft>
          <a:spcPct val="0"/>
        </a:spcAft>
        <a:buClr>
          <a:srgbClr val="8E004D"/>
        </a:buClr>
        <a:buChar char="»"/>
        <a:defRPr sz="2000">
          <a:solidFill>
            <a:schemeClr val="tx1"/>
          </a:solidFill>
          <a:latin typeface="+mn-lt"/>
        </a:defRPr>
      </a:lvl8pPr>
      <a:lvl9pPr marL="3886200" indent="-228600" algn="l" rtl="0" eaLnBrk="1" fontAlgn="base" hangingPunct="1">
        <a:spcBef>
          <a:spcPct val="20000"/>
        </a:spcBef>
        <a:spcAft>
          <a:spcPct val="0"/>
        </a:spcAft>
        <a:buClr>
          <a:srgbClr val="8E004D"/>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911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C90CAF66-2E22-4EFB-8AE6-A1978182425A}" type="datetime1">
              <a:rPr lang="en-GB"/>
              <a:pPr>
                <a:defRPr/>
              </a:pPr>
              <a:t>17/06/2013</a:t>
            </a:fld>
            <a:endParaRPr lang="en-GB"/>
          </a:p>
        </p:txBody>
      </p:sp>
      <p:sp>
        <p:nvSpPr>
          <p:cNvPr id="911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911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EB879FD-89CB-4E2B-995C-158997DCC78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2560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9318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pPr>
              <a:defRPr/>
            </a:pPr>
            <a:fld id="{03F50123-B66C-48E9-A07E-5770EAA2B1A9}" type="datetime1">
              <a:rPr lang="en-US"/>
              <a:pPr>
                <a:defRPr/>
              </a:pPr>
              <a:t>6/17/2013</a:t>
            </a:fld>
            <a:endParaRPr lang="en-GB"/>
          </a:p>
        </p:txBody>
      </p:sp>
      <p:sp>
        <p:nvSpPr>
          <p:cNvPr id="9318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a:defRPr/>
            </a:pPr>
            <a:endParaRPr lang="en-GB"/>
          </a:p>
        </p:txBody>
      </p:sp>
      <p:sp>
        <p:nvSpPr>
          <p:cNvPr id="9319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pPr>
              <a:defRPr/>
            </a:pPr>
            <a:fld id="{7432D36A-4120-410E-B7E1-108B0EBE99E7}"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hyperlink" Target="http://christianruf.ch/wp-content/Pictures/eric_hoffer_400px.jpg" TargetMode="External"/><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8.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7"/>
          <p:cNvPicPr>
            <a:picLocks noChangeAspect="1" noChangeArrowheads="1"/>
          </p:cNvPicPr>
          <p:nvPr/>
        </p:nvPicPr>
        <p:blipFill>
          <a:blip r:embed="rId2"/>
          <a:srcRect/>
          <a:stretch>
            <a:fillRect/>
          </a:stretch>
        </p:blipFill>
        <p:spPr bwMode="auto">
          <a:xfrm>
            <a:off x="3276600" y="0"/>
            <a:ext cx="3167063" cy="3168650"/>
          </a:xfrm>
          <a:prstGeom prst="rect">
            <a:avLst/>
          </a:prstGeom>
          <a:noFill/>
          <a:ln w="9525">
            <a:noFill/>
            <a:miter lim="800000"/>
            <a:headEnd/>
            <a:tailEnd/>
          </a:ln>
        </p:spPr>
      </p:pic>
      <p:pic>
        <p:nvPicPr>
          <p:cNvPr id="38914" name="Picture 6"/>
          <p:cNvPicPr>
            <a:picLocks noChangeAspect="1" noChangeArrowheads="1"/>
          </p:cNvPicPr>
          <p:nvPr/>
        </p:nvPicPr>
        <p:blipFill>
          <a:blip r:embed="rId3"/>
          <a:srcRect/>
          <a:stretch>
            <a:fillRect/>
          </a:stretch>
        </p:blipFill>
        <p:spPr bwMode="auto">
          <a:xfrm>
            <a:off x="0" y="0"/>
            <a:ext cx="3336925" cy="3513138"/>
          </a:xfrm>
          <a:prstGeom prst="rect">
            <a:avLst/>
          </a:prstGeom>
          <a:noFill/>
          <a:ln w="9525">
            <a:noFill/>
            <a:miter lim="800000"/>
            <a:headEnd/>
            <a:tailEnd/>
          </a:ln>
        </p:spPr>
      </p:pic>
      <p:pic>
        <p:nvPicPr>
          <p:cNvPr id="38915" name="Picture 9"/>
          <p:cNvPicPr>
            <a:picLocks noChangeAspect="1" noChangeArrowheads="1"/>
          </p:cNvPicPr>
          <p:nvPr/>
        </p:nvPicPr>
        <p:blipFill>
          <a:blip r:embed="rId4"/>
          <a:srcRect/>
          <a:stretch>
            <a:fillRect/>
          </a:stretch>
        </p:blipFill>
        <p:spPr bwMode="auto">
          <a:xfrm>
            <a:off x="6300788" y="0"/>
            <a:ext cx="2843212" cy="6858000"/>
          </a:xfrm>
          <a:prstGeom prst="rect">
            <a:avLst/>
          </a:prstGeom>
          <a:noFill/>
          <a:ln w="9525">
            <a:noFill/>
            <a:miter lim="800000"/>
            <a:headEnd/>
            <a:tailEnd/>
          </a:ln>
        </p:spPr>
      </p:pic>
      <p:pic>
        <p:nvPicPr>
          <p:cNvPr id="38916" name="Picture 8"/>
          <p:cNvPicPr>
            <a:picLocks noChangeAspect="1" noChangeArrowheads="1"/>
          </p:cNvPicPr>
          <p:nvPr/>
        </p:nvPicPr>
        <p:blipFill>
          <a:blip r:embed="rId5"/>
          <a:srcRect/>
          <a:stretch>
            <a:fillRect/>
          </a:stretch>
        </p:blipFill>
        <p:spPr bwMode="auto">
          <a:xfrm>
            <a:off x="2987675" y="3068638"/>
            <a:ext cx="3354388" cy="3789362"/>
          </a:xfrm>
          <a:prstGeom prst="rect">
            <a:avLst/>
          </a:prstGeom>
          <a:noFill/>
          <a:ln w="9525">
            <a:noFill/>
            <a:miter lim="800000"/>
            <a:headEnd/>
            <a:tailEnd/>
          </a:ln>
        </p:spPr>
      </p:pic>
      <p:pic>
        <p:nvPicPr>
          <p:cNvPr id="38917" name="Picture 5"/>
          <p:cNvPicPr>
            <a:picLocks noChangeAspect="1" noChangeArrowheads="1"/>
          </p:cNvPicPr>
          <p:nvPr/>
        </p:nvPicPr>
        <p:blipFill>
          <a:blip r:embed="rId6"/>
          <a:srcRect/>
          <a:stretch>
            <a:fillRect/>
          </a:stretch>
        </p:blipFill>
        <p:spPr bwMode="auto">
          <a:xfrm>
            <a:off x="0" y="3141663"/>
            <a:ext cx="3348038" cy="3716337"/>
          </a:xfrm>
          <a:prstGeom prst="rect">
            <a:avLst/>
          </a:prstGeom>
          <a:noFill/>
          <a:ln w="9525">
            <a:noFill/>
            <a:miter lim="800000"/>
            <a:headEnd/>
            <a:tailEnd/>
          </a:ln>
        </p:spPr>
      </p:pic>
      <p:sp>
        <p:nvSpPr>
          <p:cNvPr id="38918" name="Rectangle 4"/>
          <p:cNvSpPr>
            <a:spLocks noChangeArrowheads="1"/>
          </p:cNvSpPr>
          <p:nvPr/>
        </p:nvSpPr>
        <p:spPr bwMode="auto">
          <a:xfrm>
            <a:off x="2124075" y="2492375"/>
            <a:ext cx="4572000" cy="1552575"/>
          </a:xfrm>
          <a:prstGeom prst="rect">
            <a:avLst/>
          </a:prstGeom>
          <a:noFill/>
          <a:ln w="9525">
            <a:noFill/>
            <a:miter lim="800000"/>
            <a:headEnd/>
            <a:tailEnd/>
          </a:ln>
        </p:spPr>
        <p:txBody>
          <a:bodyPr>
            <a:spAutoFit/>
          </a:bodyPr>
          <a:lstStyle/>
          <a:p>
            <a:r>
              <a:rPr lang="en-GB" sz="2400">
                <a:solidFill>
                  <a:schemeClr val="tx2"/>
                </a:solidFill>
              </a:rPr>
              <a:t>KEY COMPETENCES FOR LIFELONG LEARNING</a:t>
            </a:r>
          </a:p>
          <a:p>
            <a:r>
              <a:rPr lang="en-GB" sz="2400">
                <a:solidFill>
                  <a:schemeClr val="tx2"/>
                </a:solidFill>
              </a:rPr>
              <a:t>European Reference Framework</a:t>
            </a:r>
          </a:p>
          <a:p>
            <a:r>
              <a:rPr lang="en-GB" sz="2400">
                <a:solidFill>
                  <a:schemeClr val="tx2"/>
                </a:solidFill>
              </a:rPr>
              <a:t>Bill Houldsworth</a:t>
            </a:r>
          </a:p>
        </p:txBody>
      </p:sp>
      <p:pic>
        <p:nvPicPr>
          <p:cNvPr id="38919" name="Picture 3" descr="DEF flag-logoeac-LLP_EN"/>
          <p:cNvPicPr>
            <a:picLocks noChangeAspect="1" noChangeArrowheads="1"/>
          </p:cNvPicPr>
          <p:nvPr/>
        </p:nvPicPr>
        <p:blipFill>
          <a:blip r:embed="rId7"/>
          <a:srcRect/>
          <a:stretch>
            <a:fillRect/>
          </a:stretch>
        </p:blipFill>
        <p:spPr bwMode="auto">
          <a:xfrm>
            <a:off x="6289675" y="5707063"/>
            <a:ext cx="2854325" cy="1150937"/>
          </a:xfrm>
          <a:prstGeom prst="rect">
            <a:avLst/>
          </a:prstGeom>
          <a:noFill/>
          <a:ln w="9525">
            <a:noFill/>
            <a:miter lim="800000"/>
            <a:headEnd/>
            <a:tailEnd/>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foundation0001"/>
          <p:cNvPicPr>
            <a:picLocks noGrp="1" noChangeAspect="1" noChangeArrowheads="1"/>
          </p:cNvPicPr>
          <p:nvPr>
            <p:ph type="body" idx="4294967295"/>
          </p:nvPr>
        </p:nvPicPr>
        <p:blipFill>
          <a:blip r:embed="rId3"/>
          <a:srcRect l="6288" r="12196" b="6004"/>
          <a:stretch>
            <a:fillRect/>
          </a:stretch>
        </p:blipFill>
        <p:spPr>
          <a:xfrm>
            <a:off x="0" y="606425"/>
            <a:ext cx="9144000" cy="5486400"/>
          </a:xfrm>
          <a:ln w="57150">
            <a:solidFill>
              <a:srgbClr val="E3007B"/>
            </a:solidFill>
          </a:ln>
        </p:spPr>
      </p:pic>
      <p:pic>
        <p:nvPicPr>
          <p:cNvPr id="39938" name="Picture 6" descr="DEF flag-logoeac-LLP_EN"/>
          <p:cNvPicPr>
            <a:picLocks noChangeAspect="1" noChangeArrowheads="1"/>
          </p:cNvPicPr>
          <p:nvPr/>
        </p:nvPicPr>
        <p:blipFill>
          <a:blip r:embed="rId4"/>
          <a:srcRect/>
          <a:stretch>
            <a:fillRect/>
          </a:stretch>
        </p:blipFill>
        <p:spPr bwMode="auto">
          <a:xfrm>
            <a:off x="6659563" y="6092825"/>
            <a:ext cx="2484437" cy="765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9"/>
          <p:cNvSpPr>
            <a:spLocks noGrp="1" noChangeArrowheads="1"/>
          </p:cNvSpPr>
          <p:nvPr>
            <p:ph type="title" idx="4294967295"/>
          </p:nvPr>
        </p:nvSpPr>
        <p:spPr/>
        <p:txBody>
          <a:bodyPr/>
          <a:lstStyle/>
          <a:p>
            <a:pPr eaLnBrk="1" hangingPunct="1"/>
            <a:r>
              <a:rPr lang="en-GB" smtClean="0"/>
              <a:t>Something in the water!</a:t>
            </a:r>
          </a:p>
        </p:txBody>
      </p:sp>
      <p:sp>
        <p:nvSpPr>
          <p:cNvPr id="41986" name="Rectangle 10"/>
          <p:cNvSpPr>
            <a:spLocks noGrp="1" noChangeArrowheads="1"/>
          </p:cNvSpPr>
          <p:nvPr>
            <p:ph type="body" sz="half" idx="4294967295"/>
          </p:nvPr>
        </p:nvSpPr>
        <p:spPr>
          <a:xfrm>
            <a:off x="457200" y="1600200"/>
            <a:ext cx="4038600" cy="4525963"/>
          </a:xfrm>
        </p:spPr>
        <p:txBody>
          <a:bodyPr/>
          <a:lstStyle/>
          <a:p>
            <a:pPr eaLnBrk="1" hangingPunct="1"/>
            <a:r>
              <a:rPr lang="en-GB" sz="2400" smtClean="0"/>
              <a:t>Building Learning Power</a:t>
            </a:r>
          </a:p>
          <a:p>
            <a:pPr eaLnBrk="1" hangingPunct="1"/>
            <a:r>
              <a:rPr lang="en-GB" sz="2400" smtClean="0"/>
              <a:t>Increasing Learning Power</a:t>
            </a:r>
          </a:p>
          <a:p>
            <a:pPr eaLnBrk="1" hangingPunct="1"/>
            <a:r>
              <a:rPr lang="en-GB" sz="2400" smtClean="0"/>
              <a:t>Multiple Intelligences</a:t>
            </a:r>
          </a:p>
          <a:p>
            <a:pPr eaLnBrk="1" hangingPunct="1"/>
            <a:r>
              <a:rPr lang="en-GB" sz="2400" smtClean="0"/>
              <a:t>Thinking hats</a:t>
            </a:r>
          </a:p>
          <a:p>
            <a:pPr eaLnBrk="1" hangingPunct="1"/>
            <a:r>
              <a:rPr lang="en-GB" sz="2400" smtClean="0"/>
              <a:t>Philosophical enquiry</a:t>
            </a:r>
          </a:p>
          <a:p>
            <a:pPr eaLnBrk="1" hangingPunct="1"/>
            <a:r>
              <a:rPr lang="en-GB" sz="2400" smtClean="0"/>
              <a:t>Learning styles</a:t>
            </a:r>
          </a:p>
          <a:p>
            <a:pPr eaLnBrk="1" hangingPunct="1"/>
            <a:r>
              <a:rPr lang="en-GB" sz="2400" smtClean="0"/>
              <a:t>European Key Competencies Framework.</a:t>
            </a:r>
          </a:p>
        </p:txBody>
      </p:sp>
      <p:grpSp>
        <p:nvGrpSpPr>
          <p:cNvPr id="41987" name="Group 4"/>
          <p:cNvGrpSpPr>
            <a:grpSpLocks/>
          </p:cNvGrpSpPr>
          <p:nvPr/>
        </p:nvGrpSpPr>
        <p:grpSpPr bwMode="auto">
          <a:xfrm>
            <a:off x="4211638" y="1052513"/>
            <a:ext cx="4495800" cy="4514850"/>
            <a:chOff x="1824" y="633"/>
            <a:chExt cx="2834" cy="2849"/>
          </a:xfrm>
        </p:grpSpPr>
        <p:sp>
          <p:nvSpPr>
            <p:cNvPr id="41989" name="Puzzle3"/>
            <p:cNvSpPr>
              <a:spLocks noEditPoints="1" noChangeArrowheads="1"/>
            </p:cNvSpPr>
            <p:nvPr/>
          </p:nvSpPr>
          <p:spPr bwMode="auto">
            <a:xfrm>
              <a:off x="3204" y="633"/>
              <a:ext cx="1114" cy="1514"/>
            </a:xfrm>
            <a:custGeom>
              <a:avLst/>
              <a:gdLst>
                <a:gd name="T0" fmla="*/ 1 w 21600"/>
                <a:gd name="T1" fmla="*/ 5 h 21600"/>
                <a:gd name="T2" fmla="*/ 3 w 21600"/>
                <a:gd name="T3" fmla="*/ 7 h 21600"/>
                <a:gd name="T4" fmla="*/ 2 w 21600"/>
                <a:gd name="T5" fmla="*/ 5 h 21600"/>
                <a:gd name="T6" fmla="*/ 3 w 21600"/>
                <a:gd name="T7" fmla="*/ 2 h 21600"/>
                <a:gd name="T8" fmla="*/ 1 w 21600"/>
                <a:gd name="T9" fmla="*/ 0 h 21600"/>
                <a:gd name="T10" fmla="*/ 0 w 21600"/>
                <a:gd name="T11" fmla="*/ 2 h 21600"/>
                <a:gd name="T12" fmla="*/ 1 w 21600"/>
                <a:gd name="T13" fmla="*/ 5 h 21600"/>
                <a:gd name="T14" fmla="*/ 0 w 21600"/>
                <a:gd name="T15" fmla="*/ 7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BE7D"/>
            </a:solidFill>
            <a:ln w="28575">
              <a:solidFill>
                <a:srgbClr val="000000"/>
              </a:solidFill>
              <a:miter lim="800000"/>
              <a:headEnd/>
              <a:tailEnd/>
            </a:ln>
          </p:spPr>
          <p:txBody>
            <a:bodyPr/>
            <a:lstStyle/>
            <a:p>
              <a:endParaRPr lang="en-US"/>
            </a:p>
          </p:txBody>
        </p:sp>
        <p:sp>
          <p:nvSpPr>
            <p:cNvPr id="41990" name="Puzzle2"/>
            <p:cNvSpPr>
              <a:spLocks noEditPoints="1" noChangeArrowheads="1"/>
            </p:cNvSpPr>
            <p:nvPr/>
          </p:nvSpPr>
          <p:spPr bwMode="auto">
            <a:xfrm>
              <a:off x="2880" y="1736"/>
              <a:ext cx="1778" cy="1379"/>
            </a:xfrm>
            <a:custGeom>
              <a:avLst/>
              <a:gdLst>
                <a:gd name="T0" fmla="*/ 0 w 21600"/>
                <a:gd name="T1" fmla="*/ 4 h 21600"/>
                <a:gd name="T2" fmla="*/ 2 w 21600"/>
                <a:gd name="T3" fmla="*/ 5 h 21600"/>
                <a:gd name="T4" fmla="*/ 6 w 21600"/>
                <a:gd name="T5" fmla="*/ 4 h 21600"/>
                <a:gd name="T6" fmla="*/ 9 w 21600"/>
                <a:gd name="T7" fmla="*/ 5 h 21600"/>
                <a:gd name="T8" fmla="*/ 12 w 21600"/>
                <a:gd name="T9" fmla="*/ 4 h 21600"/>
                <a:gd name="T10" fmla="*/ 9 w 21600"/>
                <a:gd name="T11" fmla="*/ 1 h 21600"/>
                <a:gd name="T12" fmla="*/ 6 w 21600"/>
                <a:gd name="T13" fmla="*/ 0 h 21600"/>
                <a:gd name="T14" fmla="*/ 2 w 21600"/>
                <a:gd name="T15" fmla="*/ 2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en-US"/>
            </a:p>
          </p:txBody>
        </p:sp>
        <p:sp>
          <p:nvSpPr>
            <p:cNvPr id="41991" name="Puzzle4"/>
            <p:cNvSpPr>
              <a:spLocks noEditPoints="1" noChangeArrowheads="1"/>
            </p:cNvSpPr>
            <p:nvPr/>
          </p:nvSpPr>
          <p:spPr bwMode="auto">
            <a:xfrm>
              <a:off x="2192" y="1719"/>
              <a:ext cx="1072" cy="1763"/>
            </a:xfrm>
            <a:custGeom>
              <a:avLst/>
              <a:gdLst>
                <a:gd name="T0" fmla="*/ 1 w 21600"/>
                <a:gd name="T1" fmla="*/ 6 h 21600"/>
                <a:gd name="T2" fmla="*/ 0 w 21600"/>
                <a:gd name="T3" fmla="*/ 9 h 21600"/>
                <a:gd name="T4" fmla="*/ 1 w 21600"/>
                <a:gd name="T5" fmla="*/ 12 h 21600"/>
                <a:gd name="T6" fmla="*/ 3 w 21600"/>
                <a:gd name="T7" fmla="*/ 9 h 21600"/>
                <a:gd name="T8" fmla="*/ 2 w 21600"/>
                <a:gd name="T9" fmla="*/ 6 h 21600"/>
                <a:gd name="T10" fmla="*/ 3 w 21600"/>
                <a:gd name="T11" fmla="*/ 3 h 21600"/>
                <a:gd name="T12" fmla="*/ 1 w 21600"/>
                <a:gd name="T13" fmla="*/ 0 h 21600"/>
                <a:gd name="T14" fmla="*/ 0 w 21600"/>
                <a:gd name="T15" fmla="*/ 3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D8EBB3"/>
            </a:solidFill>
            <a:ln w="28575">
              <a:solidFill>
                <a:srgbClr val="000000"/>
              </a:solidFill>
              <a:miter lim="800000"/>
              <a:headEnd/>
              <a:tailEnd/>
            </a:ln>
          </p:spPr>
          <p:txBody>
            <a:bodyPr/>
            <a:lstStyle/>
            <a:p>
              <a:endParaRPr lang="en-US"/>
            </a:p>
          </p:txBody>
        </p:sp>
        <p:sp>
          <p:nvSpPr>
            <p:cNvPr id="41992" name="Puzzle1"/>
            <p:cNvSpPr>
              <a:spLocks noEditPoints="1" noChangeArrowheads="1"/>
            </p:cNvSpPr>
            <p:nvPr/>
          </p:nvSpPr>
          <p:spPr bwMode="auto">
            <a:xfrm>
              <a:off x="1824" y="1091"/>
              <a:ext cx="1800" cy="1051"/>
            </a:xfrm>
            <a:custGeom>
              <a:avLst/>
              <a:gdLst>
                <a:gd name="T0" fmla="*/ 10 w 21600"/>
                <a:gd name="T1" fmla="*/ 2 h 21600"/>
                <a:gd name="T2" fmla="*/ 10 w 21600"/>
                <a:gd name="T3" fmla="*/ 0 h 21600"/>
                <a:gd name="T4" fmla="*/ 3 w 21600"/>
                <a:gd name="T5" fmla="*/ 0 h 21600"/>
                <a:gd name="T6" fmla="*/ 3 w 21600"/>
                <a:gd name="T7" fmla="*/ 2 h 21600"/>
                <a:gd name="T8" fmla="*/ 6 w 21600"/>
                <a:gd name="T9" fmla="*/ 2 h 21600"/>
                <a:gd name="T10" fmla="*/ 6 w 21600"/>
                <a:gd name="T11" fmla="*/ 1 h 21600"/>
                <a:gd name="T12" fmla="*/ 13 w 21600"/>
                <a:gd name="T13" fmla="*/ 1 h 21600"/>
                <a:gd name="T14" fmla="*/ 0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CCCFF"/>
            </a:solidFill>
            <a:ln w="28575">
              <a:solidFill>
                <a:srgbClr val="000000"/>
              </a:solidFill>
              <a:miter lim="800000"/>
              <a:headEnd/>
              <a:tailEnd/>
            </a:ln>
          </p:spPr>
          <p:txBody>
            <a:bodyPr/>
            <a:lstStyle/>
            <a:p>
              <a:endParaRPr lang="en-US"/>
            </a:p>
          </p:txBody>
        </p:sp>
      </p:grpSp>
      <p:pic>
        <p:nvPicPr>
          <p:cNvPr id="41988" name="Picture 6" descr="DEF flag-logoeac-LLP_EN"/>
          <p:cNvPicPr>
            <a:picLocks noChangeAspect="1" noChangeArrowheads="1"/>
          </p:cNvPicPr>
          <p:nvPr>
            <p:ph type="body" sz="half" idx="4294967295"/>
          </p:nvPr>
        </p:nvPicPr>
        <p:blipFill>
          <a:blip r:embed="rId2"/>
          <a:srcRect/>
          <a:stretch>
            <a:fillRect/>
          </a:stretch>
        </p:blipFill>
        <p:spPr>
          <a:xfrm>
            <a:off x="6227763" y="5676900"/>
            <a:ext cx="2916237" cy="1181100"/>
          </a:xfr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457200" y="274638"/>
            <a:ext cx="8229600" cy="73025"/>
          </a:xfrm>
        </p:spPr>
        <p:txBody>
          <a:bodyPr/>
          <a:lstStyle/>
          <a:p>
            <a:pPr eaLnBrk="1" hangingPunct="1"/>
            <a:endParaRPr lang="en-US" sz="4000" smtClean="0"/>
          </a:p>
        </p:txBody>
      </p:sp>
      <p:pic>
        <p:nvPicPr>
          <p:cNvPr id="43010" name="Picture 4"/>
          <p:cNvPicPr>
            <a:picLocks noChangeAspect="1" noChangeArrowheads="1"/>
          </p:cNvPicPr>
          <p:nvPr>
            <p:ph type="body" idx="1"/>
          </p:nvPr>
        </p:nvPicPr>
        <p:blipFill>
          <a:blip r:embed="rId2"/>
          <a:srcRect/>
          <a:stretch>
            <a:fillRect/>
          </a:stretch>
        </p:blipFill>
        <p:spPr>
          <a:xfrm>
            <a:off x="0" y="98425"/>
            <a:ext cx="9144000" cy="6354763"/>
          </a:xfrm>
        </p:spPr>
      </p:pic>
      <p:pic>
        <p:nvPicPr>
          <p:cNvPr id="43011" name="Picture 6" descr="DEF flag-logoeac-LLP_EN"/>
          <p:cNvPicPr>
            <a:picLocks noChangeAspect="1" noChangeArrowheads="1"/>
          </p:cNvPicPr>
          <p:nvPr/>
        </p:nvPicPr>
        <p:blipFill>
          <a:blip r:embed="rId3"/>
          <a:srcRect/>
          <a:stretch>
            <a:fillRect/>
          </a:stretch>
        </p:blipFill>
        <p:spPr bwMode="auto">
          <a:xfrm>
            <a:off x="6659563" y="5856288"/>
            <a:ext cx="2484437" cy="1001712"/>
          </a:xfrm>
          <a:prstGeom prst="rect">
            <a:avLst/>
          </a:prstGeom>
          <a:noFill/>
          <a:ln w="9525">
            <a:noFill/>
            <a:miter lim="800000"/>
            <a:headEnd/>
            <a:tailEnd/>
          </a:ln>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457200" y="274638"/>
            <a:ext cx="8229600" cy="561975"/>
          </a:xfrm>
        </p:spPr>
        <p:txBody>
          <a:bodyPr/>
          <a:lstStyle/>
          <a:p>
            <a:pPr eaLnBrk="1" hangingPunct="1"/>
            <a:r>
              <a:rPr lang="en-GB" sz="4000" b="1" i="1" smtClean="0"/>
              <a:t>Albert Einstein said:</a:t>
            </a:r>
          </a:p>
        </p:txBody>
      </p:sp>
      <p:sp>
        <p:nvSpPr>
          <p:cNvPr id="44034" name="Rectangle 3"/>
          <p:cNvSpPr>
            <a:spLocks noGrp="1" noChangeArrowheads="1"/>
          </p:cNvSpPr>
          <p:nvPr>
            <p:ph type="body" idx="1"/>
          </p:nvPr>
        </p:nvSpPr>
        <p:spPr>
          <a:xfrm>
            <a:off x="457200" y="1125538"/>
            <a:ext cx="8229600" cy="5000625"/>
          </a:xfrm>
        </p:spPr>
        <p:txBody>
          <a:bodyPr/>
          <a:lstStyle/>
          <a:p>
            <a:pPr eaLnBrk="1" hangingPunct="1"/>
            <a:r>
              <a:rPr lang="en-GB" smtClean="0"/>
              <a:t> </a:t>
            </a:r>
            <a:r>
              <a:rPr lang="en-GB" sz="4000" smtClean="0">
                <a:solidFill>
                  <a:schemeClr val="accent2"/>
                </a:solidFill>
              </a:rPr>
              <a:t>“It’s a miracle that curiosity survives formal education”</a:t>
            </a:r>
          </a:p>
          <a:p>
            <a:pPr eaLnBrk="1" hangingPunct="1"/>
            <a:endParaRPr lang="en-GB" sz="4000" smtClean="0">
              <a:solidFill>
                <a:schemeClr val="accent2"/>
              </a:solidFill>
            </a:endParaRPr>
          </a:p>
          <a:p>
            <a:pPr eaLnBrk="1" hangingPunct="1"/>
            <a:r>
              <a:rPr lang="en-GB" sz="4000" smtClean="0">
                <a:solidFill>
                  <a:schemeClr val="accent2"/>
                </a:solidFill>
              </a:rPr>
              <a:t>“The only thing that got in the way of my learning was 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idx="4294967295"/>
          </p:nvPr>
        </p:nvSpPr>
        <p:spPr>
          <a:xfrm>
            <a:off x="468313" y="493713"/>
            <a:ext cx="8229600" cy="1152525"/>
          </a:xfrm>
        </p:spPr>
        <p:txBody>
          <a:bodyPr/>
          <a:lstStyle/>
          <a:p>
            <a:pPr eaLnBrk="1" hangingPunct="1"/>
            <a:r>
              <a:rPr lang="en-GB" smtClean="0"/>
              <a:t/>
            </a:r>
            <a:br>
              <a:rPr lang="en-GB" smtClean="0"/>
            </a:br>
            <a:r>
              <a:rPr lang="en-GB" smtClean="0"/>
              <a:t>The times we’re in…</a:t>
            </a:r>
            <a:br>
              <a:rPr lang="en-GB" smtClean="0"/>
            </a:br>
            <a:endParaRPr lang="en-GB" smtClean="0"/>
          </a:p>
        </p:txBody>
      </p:sp>
      <p:sp>
        <p:nvSpPr>
          <p:cNvPr id="45058" name="Content Placeholder 2"/>
          <p:cNvSpPr>
            <a:spLocks noGrp="1"/>
          </p:cNvSpPr>
          <p:nvPr>
            <p:ph idx="4294967295"/>
          </p:nvPr>
        </p:nvSpPr>
        <p:spPr>
          <a:xfrm>
            <a:off x="2652713" y="2365375"/>
            <a:ext cx="6034087" cy="1847850"/>
          </a:xfrm>
        </p:spPr>
        <p:txBody>
          <a:bodyPr/>
          <a:lstStyle/>
          <a:p>
            <a:pPr eaLnBrk="1" hangingPunct="1"/>
            <a:r>
              <a:rPr lang="en-GB" smtClean="0">
                <a:solidFill>
                  <a:srgbClr val="4D4D4D"/>
                </a:solidFill>
              </a:rPr>
              <a:t>“In times of change learners inherit the earth, while the learned find themselves</a:t>
            </a:r>
          </a:p>
        </p:txBody>
      </p:sp>
      <p:pic>
        <p:nvPicPr>
          <p:cNvPr id="6" name="Picture 5" descr="See full size image">
            <a:hlinkClick r:id="rId3"/>
          </p:cNvPr>
          <p:cNvPicPr>
            <a:picLocks noChangeAspect="1" noChangeArrowheads="1"/>
          </p:cNvPicPr>
          <p:nvPr/>
        </p:nvPicPr>
        <p:blipFill>
          <a:blip r:embed="rId4">
            <a:extLst>
              <a:ext uri="{28A0092B-C50C-407E-A947-70E740481C1C}"/>
            </a:extLst>
          </a:blip>
          <a:srcRect/>
          <a:stretch>
            <a:fillRect/>
          </a:stretch>
        </p:blipFill>
        <p:spPr bwMode="auto">
          <a:xfrm>
            <a:off x="719090" y="1919771"/>
            <a:ext cx="1878368" cy="1747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Rectangle 7"/>
          <p:cNvSpPr/>
          <p:nvPr/>
        </p:nvSpPr>
        <p:spPr>
          <a:xfrm>
            <a:off x="596900" y="3813175"/>
            <a:ext cx="7783513" cy="1662113"/>
          </a:xfrm>
          <a:prstGeom prst="rect">
            <a:avLst/>
          </a:prstGeom>
        </p:spPr>
        <p:txBody>
          <a:bodyPr>
            <a:spAutoFit/>
          </a:bodyPr>
          <a:lstStyle/>
          <a:p>
            <a:pPr eaLnBrk="0" hangingPunct="0">
              <a:defRPr/>
            </a:pPr>
            <a:r>
              <a:rPr lang="en-GB" sz="3400" b="0" dirty="0">
                <a:solidFill>
                  <a:srgbClr val="4D4D4D"/>
                </a:solidFill>
                <a:latin typeface="+mn-lt"/>
                <a:cs typeface="+mn-cs"/>
              </a:rPr>
              <a:t>beautifully equipped to deal with a world that no longer exists.” </a:t>
            </a:r>
          </a:p>
          <a:p>
            <a:pPr algn="r" eaLnBrk="0" hangingPunct="0">
              <a:defRPr/>
            </a:pPr>
            <a:r>
              <a:rPr lang="en-GB" sz="3400" b="0" dirty="0">
                <a:solidFill>
                  <a:srgbClr val="4D4D4D"/>
                </a:solidFill>
                <a:latin typeface="+mn-lt"/>
                <a:cs typeface="+mn-cs"/>
              </a:rPr>
              <a:t>Eric Hoffer</a:t>
            </a:r>
          </a:p>
        </p:txBody>
      </p:sp>
      <p:pic>
        <p:nvPicPr>
          <p:cNvPr id="45061" name="Picture 6" descr="DEF flag-logoeac-LLP_EN"/>
          <p:cNvPicPr>
            <a:picLocks noChangeAspect="1" noChangeArrowheads="1"/>
          </p:cNvPicPr>
          <p:nvPr/>
        </p:nvPicPr>
        <p:blipFill>
          <a:blip r:embed="rId5"/>
          <a:srcRect/>
          <a:stretch>
            <a:fillRect/>
          </a:stretch>
        </p:blipFill>
        <p:spPr bwMode="auto">
          <a:xfrm>
            <a:off x="6659563" y="5856288"/>
            <a:ext cx="2484437" cy="10017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idx="4294967295"/>
          </p:nvPr>
        </p:nvSpPr>
        <p:spPr/>
        <p:txBody>
          <a:bodyPr/>
          <a:lstStyle/>
          <a:p>
            <a:r>
              <a:rPr lang="en-GB" smtClean="0"/>
              <a:t>Double Helix of Learning </a:t>
            </a:r>
            <a:r>
              <a:rPr lang="en-GB" sz="3600" smtClean="0"/>
              <a:t>(McGettrick 2002)</a:t>
            </a:r>
          </a:p>
        </p:txBody>
      </p:sp>
      <p:pic>
        <p:nvPicPr>
          <p:cNvPr id="47106" name="Content Placeholder 3"/>
          <p:cNvPicPr>
            <a:picLocks noGrp="1" noChangeAspect="1"/>
          </p:cNvPicPr>
          <p:nvPr>
            <p:ph idx="4294967295"/>
          </p:nvPr>
        </p:nvPicPr>
        <p:blipFill>
          <a:blip r:embed="rId3"/>
          <a:srcRect/>
          <a:stretch>
            <a:fillRect/>
          </a:stretch>
        </p:blipFill>
        <p:spPr>
          <a:xfrm>
            <a:off x="1927225" y="1951038"/>
            <a:ext cx="5199063" cy="3919537"/>
          </a:xfrm>
        </p:spPr>
      </p:pic>
      <p:sp>
        <p:nvSpPr>
          <p:cNvPr id="47107" name="TextBox 4"/>
          <p:cNvSpPr txBox="1">
            <a:spLocks noChangeArrowheads="1"/>
          </p:cNvSpPr>
          <p:nvPr/>
        </p:nvSpPr>
        <p:spPr bwMode="auto">
          <a:xfrm>
            <a:off x="777875" y="1389063"/>
            <a:ext cx="2333625" cy="1077912"/>
          </a:xfrm>
          <a:prstGeom prst="rect">
            <a:avLst/>
          </a:prstGeom>
          <a:noFill/>
          <a:ln w="9525">
            <a:noFill/>
            <a:miter lim="800000"/>
            <a:headEnd/>
            <a:tailEnd/>
          </a:ln>
        </p:spPr>
        <p:txBody>
          <a:bodyPr>
            <a:spAutoFit/>
          </a:bodyPr>
          <a:lstStyle/>
          <a:p>
            <a:pPr eaLnBrk="0" hangingPunct="0"/>
            <a:r>
              <a:rPr lang="en-GB" sz="3200">
                <a:solidFill>
                  <a:schemeClr val="tx2"/>
                </a:solidFill>
              </a:rPr>
              <a:t>Learning Power</a:t>
            </a:r>
          </a:p>
        </p:txBody>
      </p:sp>
      <p:sp>
        <p:nvSpPr>
          <p:cNvPr id="47108" name="TextBox 5"/>
          <p:cNvSpPr txBox="1">
            <a:spLocks noChangeArrowheads="1"/>
          </p:cNvSpPr>
          <p:nvPr/>
        </p:nvSpPr>
        <p:spPr bwMode="auto">
          <a:xfrm>
            <a:off x="5761038" y="1927225"/>
            <a:ext cx="2333625" cy="1231900"/>
          </a:xfrm>
          <a:prstGeom prst="rect">
            <a:avLst/>
          </a:prstGeom>
          <a:noFill/>
          <a:ln w="9525">
            <a:noFill/>
            <a:miter lim="800000"/>
            <a:headEnd/>
            <a:tailEnd/>
          </a:ln>
        </p:spPr>
        <p:txBody>
          <a:bodyPr>
            <a:spAutoFit/>
          </a:bodyPr>
          <a:lstStyle/>
          <a:p>
            <a:pPr eaLnBrk="0" hangingPunct="0"/>
            <a:r>
              <a:rPr lang="fr-FR" sz="2000">
                <a:solidFill>
                  <a:schemeClr val="tx2"/>
                </a:solidFill>
              </a:rPr>
              <a:t>Achievement</a:t>
            </a:r>
          </a:p>
          <a:p>
            <a:pPr eaLnBrk="0" hangingPunct="0"/>
            <a:r>
              <a:rPr lang="fr-FR" b="0"/>
              <a:t>Knowledge</a:t>
            </a:r>
          </a:p>
          <a:p>
            <a:pPr eaLnBrk="0" hangingPunct="0"/>
            <a:r>
              <a:rPr lang="fr-FR" b="0"/>
              <a:t>Skills</a:t>
            </a:r>
          </a:p>
          <a:p>
            <a:pPr eaLnBrk="0" hangingPunct="0"/>
            <a:r>
              <a:rPr lang="fr-FR" b="0"/>
              <a:t>Understanding</a:t>
            </a:r>
          </a:p>
        </p:txBody>
      </p:sp>
      <p:sp>
        <p:nvSpPr>
          <p:cNvPr id="47109" name="TextBox 6"/>
          <p:cNvSpPr txBox="1">
            <a:spLocks noChangeArrowheads="1"/>
          </p:cNvSpPr>
          <p:nvPr/>
        </p:nvSpPr>
        <p:spPr bwMode="auto">
          <a:xfrm>
            <a:off x="534988" y="3743325"/>
            <a:ext cx="2795587" cy="1785938"/>
          </a:xfrm>
          <a:prstGeom prst="rect">
            <a:avLst/>
          </a:prstGeom>
          <a:noFill/>
          <a:ln w="9525">
            <a:noFill/>
            <a:miter lim="800000"/>
            <a:headEnd/>
            <a:tailEnd/>
          </a:ln>
        </p:spPr>
        <p:txBody>
          <a:bodyPr>
            <a:spAutoFit/>
          </a:bodyPr>
          <a:lstStyle/>
          <a:p>
            <a:pPr eaLnBrk="0" hangingPunct="0"/>
            <a:r>
              <a:rPr lang="en-GB" sz="2000">
                <a:solidFill>
                  <a:schemeClr val="tx2"/>
                </a:solidFill>
              </a:rPr>
              <a:t>Personal Development</a:t>
            </a:r>
          </a:p>
          <a:p>
            <a:pPr eaLnBrk="0" hangingPunct="0"/>
            <a:r>
              <a:rPr lang="fr-FR" b="0"/>
              <a:t>Attitudes</a:t>
            </a:r>
          </a:p>
          <a:p>
            <a:pPr eaLnBrk="0" hangingPunct="0"/>
            <a:r>
              <a:rPr lang="fr-FR" b="0"/>
              <a:t>Values</a:t>
            </a:r>
          </a:p>
          <a:p>
            <a:pPr eaLnBrk="0" hangingPunct="0"/>
            <a:r>
              <a:rPr lang="fr-FR" b="0"/>
              <a:t>Feelings</a:t>
            </a:r>
          </a:p>
          <a:p>
            <a:pPr eaLnBrk="0" hangingPunct="0"/>
            <a:r>
              <a:rPr lang="fr-FR" b="0"/>
              <a:t>Dispositions</a:t>
            </a:r>
          </a:p>
          <a:p>
            <a:pPr eaLnBrk="0" hangingPunct="0"/>
            <a:r>
              <a:rPr lang="fr-FR" b="0"/>
              <a:t>Motivation</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idx="4294967295"/>
          </p:nvPr>
        </p:nvSpPr>
        <p:spPr/>
        <p:txBody>
          <a:bodyPr/>
          <a:lstStyle/>
          <a:p>
            <a:pPr eaLnBrk="1" hangingPunct="1"/>
            <a:r>
              <a:rPr lang="en-GB" smtClean="0"/>
              <a:t> Key question 1 that ELLI addresses</a:t>
            </a:r>
          </a:p>
        </p:txBody>
      </p:sp>
      <p:sp>
        <p:nvSpPr>
          <p:cNvPr id="49154" name="Content Placeholder 2"/>
          <p:cNvSpPr>
            <a:spLocks noGrp="1"/>
          </p:cNvSpPr>
          <p:nvPr>
            <p:ph idx="4294967295"/>
          </p:nvPr>
        </p:nvSpPr>
        <p:spPr/>
        <p:txBody>
          <a:bodyPr/>
          <a:lstStyle/>
          <a:p>
            <a:pPr eaLnBrk="1" hangingPunct="1"/>
            <a:r>
              <a:rPr lang="en-GB" smtClean="0">
                <a:solidFill>
                  <a:srgbClr val="4D4D4D"/>
                </a:solidFill>
              </a:rPr>
              <a:t>What are the characteristics of successful learners ?</a:t>
            </a:r>
          </a:p>
        </p:txBody>
      </p:sp>
      <p:pic>
        <p:nvPicPr>
          <p:cNvPr id="49155" name="Picture 6" descr="DEF flag-logoeac-LLP_EN"/>
          <p:cNvPicPr>
            <a:picLocks noChangeAspect="1" noChangeArrowheads="1"/>
          </p:cNvPicPr>
          <p:nvPr/>
        </p:nvPicPr>
        <p:blipFill>
          <a:blip r:embed="rId3"/>
          <a:srcRect/>
          <a:stretch>
            <a:fillRect/>
          </a:stretch>
        </p:blipFill>
        <p:spPr bwMode="auto">
          <a:xfrm>
            <a:off x="6659563" y="5856288"/>
            <a:ext cx="2484437" cy="1001712"/>
          </a:xfrm>
          <a:prstGeom prst="rect">
            <a:avLst/>
          </a:prstGeom>
          <a:noFill/>
          <a:ln w="9525">
            <a:noFill/>
            <a:miter lim="800000"/>
            <a:headEnd/>
            <a:tailEnd/>
          </a:ln>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idx="4294967295"/>
          </p:nvPr>
        </p:nvSpPr>
        <p:spPr/>
        <p:txBody>
          <a:bodyPr/>
          <a:lstStyle/>
          <a:p>
            <a:pPr eaLnBrk="1" hangingPunct="1"/>
            <a:r>
              <a:rPr lang="en-GB" smtClean="0"/>
              <a:t>The Seven Dimensions of Learning Power</a:t>
            </a:r>
          </a:p>
        </p:txBody>
      </p:sp>
      <p:sp>
        <p:nvSpPr>
          <p:cNvPr id="51202" name="Content Placeholder 2"/>
          <p:cNvSpPr>
            <a:spLocks noGrp="1"/>
          </p:cNvSpPr>
          <p:nvPr>
            <p:ph idx="4294967295"/>
          </p:nvPr>
        </p:nvSpPr>
        <p:spPr/>
        <p:txBody>
          <a:bodyPr/>
          <a:lstStyle/>
          <a:p>
            <a:pPr eaLnBrk="1" hangingPunct="1"/>
            <a:r>
              <a:rPr lang="en-GB" sz="1900" b="1" smtClean="0">
                <a:solidFill>
                  <a:schemeClr val="tx2"/>
                </a:solidFill>
              </a:rPr>
              <a:t>Changing and learning: </a:t>
            </a:r>
            <a:r>
              <a:rPr lang="en-GB" sz="1900" smtClean="0">
                <a:solidFill>
                  <a:srgbClr val="4D4D4D"/>
                </a:solidFill>
              </a:rPr>
              <a:t>A sense of myself as someone who learns and changes over time</a:t>
            </a:r>
          </a:p>
          <a:p>
            <a:pPr eaLnBrk="1" hangingPunct="1"/>
            <a:r>
              <a:rPr lang="en-GB" sz="1900" b="1" smtClean="0">
                <a:solidFill>
                  <a:schemeClr val="tx2"/>
                </a:solidFill>
              </a:rPr>
              <a:t>Critical curiosity: </a:t>
            </a:r>
            <a:r>
              <a:rPr lang="en-GB" sz="1900" smtClean="0">
                <a:solidFill>
                  <a:srgbClr val="4D4D4D"/>
                </a:solidFill>
              </a:rPr>
              <a:t>An orientation to want to “get beneath the surface”</a:t>
            </a:r>
          </a:p>
          <a:p>
            <a:pPr eaLnBrk="1" hangingPunct="1"/>
            <a:r>
              <a:rPr lang="en-GB" sz="1900" b="1" smtClean="0">
                <a:solidFill>
                  <a:schemeClr val="tx2"/>
                </a:solidFill>
              </a:rPr>
              <a:t>Meaning making: </a:t>
            </a:r>
            <a:r>
              <a:rPr lang="en-GB" sz="1900" smtClean="0">
                <a:solidFill>
                  <a:srgbClr val="4D4D4D"/>
                </a:solidFill>
              </a:rPr>
              <a:t>Making connections and seeing that learning “matters to me”</a:t>
            </a:r>
          </a:p>
          <a:p>
            <a:pPr eaLnBrk="1" hangingPunct="1"/>
            <a:r>
              <a:rPr lang="en-GB" sz="1900" b="1" smtClean="0">
                <a:solidFill>
                  <a:schemeClr val="tx2"/>
                </a:solidFill>
              </a:rPr>
              <a:t>Creativity: </a:t>
            </a:r>
            <a:r>
              <a:rPr lang="en-GB" sz="1900" smtClean="0">
                <a:solidFill>
                  <a:srgbClr val="4D4D4D"/>
                </a:solidFill>
              </a:rPr>
              <a:t>Risk-taking, playfulness, imagination and intuition</a:t>
            </a:r>
          </a:p>
          <a:p>
            <a:pPr eaLnBrk="1" hangingPunct="1"/>
            <a:r>
              <a:rPr lang="en-GB" sz="1900" b="1" smtClean="0">
                <a:solidFill>
                  <a:schemeClr val="tx2"/>
                </a:solidFill>
              </a:rPr>
              <a:t>Learning Relationships: </a:t>
            </a:r>
            <a:r>
              <a:rPr lang="en-GB" sz="1900" smtClean="0">
                <a:solidFill>
                  <a:srgbClr val="4D4D4D"/>
                </a:solidFill>
              </a:rPr>
              <a:t>Learning with and from others and also able to manage without them</a:t>
            </a:r>
          </a:p>
          <a:p>
            <a:pPr eaLnBrk="1" hangingPunct="1"/>
            <a:r>
              <a:rPr lang="en-GB" sz="1900" b="1" smtClean="0">
                <a:solidFill>
                  <a:schemeClr val="tx2"/>
                </a:solidFill>
              </a:rPr>
              <a:t>Strategic awareness: </a:t>
            </a:r>
            <a:r>
              <a:rPr lang="en-GB" sz="1900" smtClean="0">
                <a:solidFill>
                  <a:srgbClr val="4D4D4D"/>
                </a:solidFill>
              </a:rPr>
              <a:t>Being aware of my thoughts, feelings and actions as a learner, and able to use that awareness to manage learning processes</a:t>
            </a:r>
          </a:p>
          <a:p>
            <a:pPr eaLnBrk="1" hangingPunct="1"/>
            <a:r>
              <a:rPr lang="en-GB" sz="1900" b="1" smtClean="0">
                <a:solidFill>
                  <a:schemeClr val="tx2"/>
                </a:solidFill>
              </a:rPr>
              <a:t>Resilience: </a:t>
            </a:r>
            <a:r>
              <a:rPr lang="en-GB" sz="1900" smtClean="0">
                <a:solidFill>
                  <a:srgbClr val="4D4D4D"/>
                </a:solidFill>
              </a:rPr>
              <a:t>The readiness to persevere in the development of my own learning power</a:t>
            </a:r>
          </a:p>
        </p:txBody>
      </p:sp>
      <p:pic>
        <p:nvPicPr>
          <p:cNvPr id="51203" name="Picture 6" descr="DEF flag-logoeac-LLP_EN"/>
          <p:cNvPicPr>
            <a:picLocks noChangeAspect="1" noChangeArrowheads="1"/>
          </p:cNvPicPr>
          <p:nvPr/>
        </p:nvPicPr>
        <p:blipFill>
          <a:blip r:embed="rId3"/>
          <a:srcRect/>
          <a:stretch>
            <a:fillRect/>
          </a:stretch>
        </p:blipFill>
        <p:spPr bwMode="auto">
          <a:xfrm>
            <a:off x="6659563" y="5856288"/>
            <a:ext cx="2484437" cy="1001712"/>
          </a:xfrm>
          <a:prstGeom prst="rect">
            <a:avLst/>
          </a:prstGeom>
          <a:noFill/>
          <a:ln w="9525">
            <a:noFill/>
            <a:miter lim="800000"/>
            <a:headEnd/>
            <a:tailEnd/>
          </a:ln>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idx="4294967295"/>
          </p:nvPr>
        </p:nvSpPr>
        <p:spPr/>
        <p:txBody>
          <a:bodyPr/>
          <a:lstStyle/>
          <a:p>
            <a:pPr eaLnBrk="1" hangingPunct="1"/>
            <a:r>
              <a:rPr lang="en-GB" smtClean="0"/>
              <a:t>Seven Dimensions of Learning Power</a:t>
            </a:r>
          </a:p>
        </p:txBody>
      </p:sp>
      <p:sp>
        <p:nvSpPr>
          <p:cNvPr id="53250" name="Content Placeholder 2"/>
          <p:cNvSpPr>
            <a:spLocks noGrp="1"/>
          </p:cNvSpPr>
          <p:nvPr>
            <p:ph idx="4294967295"/>
          </p:nvPr>
        </p:nvSpPr>
        <p:spPr>
          <a:xfrm>
            <a:off x="-109538" y="1617663"/>
            <a:ext cx="5076826" cy="4475162"/>
          </a:xfrm>
        </p:spPr>
        <p:txBody>
          <a:bodyPr/>
          <a:lstStyle/>
          <a:p>
            <a:pPr lvl="1" eaLnBrk="1" hangingPunct="1"/>
            <a:r>
              <a:rPr lang="en-GB" smtClean="0">
                <a:solidFill>
                  <a:srgbClr val="4D4D4D"/>
                </a:solidFill>
                <a:latin typeface="Calibri" pitchFamily="34" charset="0"/>
              </a:rPr>
              <a:t>Changing and learning*</a:t>
            </a:r>
          </a:p>
          <a:p>
            <a:pPr lvl="1" eaLnBrk="1" hangingPunct="1"/>
            <a:r>
              <a:rPr lang="en-GB" smtClean="0">
                <a:solidFill>
                  <a:srgbClr val="4D4D4D"/>
                </a:solidFill>
                <a:latin typeface="Calibri" pitchFamily="34" charset="0"/>
              </a:rPr>
              <a:t>Meaning making*</a:t>
            </a:r>
          </a:p>
          <a:p>
            <a:pPr lvl="1" eaLnBrk="1" hangingPunct="1"/>
            <a:r>
              <a:rPr lang="en-GB" smtClean="0">
                <a:solidFill>
                  <a:srgbClr val="4D4D4D"/>
                </a:solidFill>
                <a:latin typeface="Calibri" pitchFamily="34" charset="0"/>
              </a:rPr>
              <a:t>Critical curiosity*</a:t>
            </a:r>
          </a:p>
          <a:p>
            <a:pPr lvl="1" eaLnBrk="1" hangingPunct="1"/>
            <a:r>
              <a:rPr lang="en-GB" smtClean="0">
                <a:solidFill>
                  <a:srgbClr val="4D4D4D"/>
                </a:solidFill>
                <a:latin typeface="Calibri" pitchFamily="34" charset="0"/>
              </a:rPr>
              <a:t>Creativity</a:t>
            </a:r>
          </a:p>
          <a:p>
            <a:pPr lvl="1" eaLnBrk="1" hangingPunct="1"/>
            <a:r>
              <a:rPr lang="en-GB" smtClean="0">
                <a:solidFill>
                  <a:srgbClr val="4D4D4D"/>
                </a:solidFill>
                <a:latin typeface="Calibri" pitchFamily="34" charset="0"/>
              </a:rPr>
              <a:t>Learning relationships</a:t>
            </a:r>
          </a:p>
          <a:p>
            <a:pPr lvl="1" eaLnBrk="1" hangingPunct="1"/>
            <a:r>
              <a:rPr lang="en-GB" smtClean="0">
                <a:solidFill>
                  <a:srgbClr val="4D4D4D"/>
                </a:solidFill>
                <a:latin typeface="Calibri" pitchFamily="34" charset="0"/>
              </a:rPr>
              <a:t>Strategic awareness</a:t>
            </a:r>
          </a:p>
          <a:p>
            <a:pPr lvl="1" eaLnBrk="1" hangingPunct="1"/>
            <a:r>
              <a:rPr lang="en-GB" smtClean="0">
                <a:solidFill>
                  <a:srgbClr val="005581"/>
                </a:solidFill>
                <a:latin typeface="Calibri" pitchFamily="34" charset="0"/>
              </a:rPr>
              <a:t>Resilience</a:t>
            </a:r>
          </a:p>
        </p:txBody>
      </p:sp>
      <p:sp>
        <p:nvSpPr>
          <p:cNvPr id="5" name="Content Placeholder 2"/>
          <p:cNvSpPr txBox="1">
            <a:spLocks/>
          </p:cNvSpPr>
          <p:nvPr/>
        </p:nvSpPr>
        <p:spPr bwMode="auto">
          <a:xfrm>
            <a:off x="3779838" y="1617663"/>
            <a:ext cx="5364162" cy="4176712"/>
          </a:xfrm>
          <a:prstGeom prst="rect">
            <a:avLst/>
          </a:prstGeom>
          <a:noFill/>
          <a:ln>
            <a:noFill/>
          </a:ln>
          <a:effectLst/>
          <a:extLst>
            <a:ext uri="{909E8E84-426E-40DD-AFC4-6F175D3DCCD1}"/>
            <a:ext uri="{91240B29-F687-4F45-9708-019B960494DF}"/>
            <a:ext uri="{AF507438-7753-43E0-B8FC-AC1667EBCBE1}"/>
          </a:extLst>
        </p:spPr>
        <p:txBody>
          <a:bodyPr/>
          <a:lstStyle>
            <a:lvl1pPr marL="0" indent="0" algn="l" rtl="0" eaLnBrk="1" fontAlgn="base" hangingPunct="1">
              <a:spcBef>
                <a:spcPct val="0"/>
              </a:spcBef>
              <a:spcAft>
                <a:spcPts val="600"/>
              </a:spcAft>
              <a:buClrTx/>
              <a:buFont typeface="Arial" pitchFamily="34" charset="0"/>
              <a:buNone/>
              <a:defRPr sz="3400">
                <a:solidFill>
                  <a:srgbClr val="4D4D4D"/>
                </a:solidFill>
                <a:latin typeface="+mn-lt"/>
                <a:ea typeface="+mn-ea"/>
                <a:cs typeface="+mn-cs"/>
              </a:defRPr>
            </a:lvl1pPr>
            <a:lvl2pPr marL="742950" indent="-285750" algn="l" rtl="0" eaLnBrk="1" fontAlgn="base" hangingPunct="1">
              <a:spcBef>
                <a:spcPct val="0"/>
              </a:spcBef>
              <a:spcAft>
                <a:spcPts val="600"/>
              </a:spcAft>
              <a:buClr>
                <a:schemeClr val="accent1"/>
              </a:buClr>
              <a:buFont typeface="Arial" pitchFamily="34" charset="0"/>
              <a:buChar char="•"/>
              <a:defRPr sz="3200">
                <a:solidFill>
                  <a:srgbClr val="4D4D4D"/>
                </a:solidFill>
                <a:latin typeface="+mn-lt"/>
              </a:defRPr>
            </a:lvl2pPr>
            <a:lvl3pPr marL="1143000" indent="-228600" algn="l" rtl="0" eaLnBrk="1" fontAlgn="base" hangingPunct="1">
              <a:spcBef>
                <a:spcPct val="0"/>
              </a:spcBef>
              <a:spcAft>
                <a:spcPts val="600"/>
              </a:spcAft>
              <a:buClr>
                <a:schemeClr val="accent1"/>
              </a:buClr>
              <a:buFont typeface="Arial" pitchFamily="34" charset="0"/>
              <a:buChar char="•"/>
              <a:defRPr sz="2800">
                <a:solidFill>
                  <a:srgbClr val="4D4D4D"/>
                </a:solidFill>
                <a:latin typeface="+mn-lt"/>
              </a:defRPr>
            </a:lvl3pPr>
            <a:lvl4pPr marL="1600200" indent="-228600" algn="l" rtl="0" eaLnBrk="1" fontAlgn="base" hangingPunct="1">
              <a:spcBef>
                <a:spcPct val="0"/>
              </a:spcBef>
              <a:spcAft>
                <a:spcPts val="600"/>
              </a:spcAft>
              <a:buClr>
                <a:schemeClr val="accent1"/>
              </a:buClr>
              <a:buFont typeface="Arial" pitchFamily="34" charset="0"/>
              <a:buChar char="•"/>
              <a:defRPr sz="2400">
                <a:solidFill>
                  <a:srgbClr val="4D4D4D"/>
                </a:solidFill>
                <a:latin typeface="+mn-lt"/>
              </a:defRPr>
            </a:lvl4pPr>
            <a:lvl5pPr marL="2057400" indent="-228600" algn="l" rtl="0" eaLnBrk="1" fontAlgn="base" hangingPunct="1">
              <a:spcBef>
                <a:spcPts val="0"/>
              </a:spcBef>
              <a:spcAft>
                <a:spcPts val="600"/>
              </a:spcAft>
              <a:buClr>
                <a:schemeClr val="accent1"/>
              </a:buClr>
              <a:buFont typeface="Arial" pitchFamily="34" charset="0"/>
              <a:buChar char="•"/>
              <a:defRPr sz="2000">
                <a:solidFill>
                  <a:srgbClr val="4D4D4D"/>
                </a:solidFill>
                <a:latin typeface="+mn-lt"/>
              </a:defRPr>
            </a:lvl5pPr>
            <a:lvl6pPr marL="2514600" indent="-228600" algn="l" rtl="0" eaLnBrk="1" fontAlgn="base" hangingPunct="1">
              <a:spcBef>
                <a:spcPct val="20000"/>
              </a:spcBef>
              <a:spcAft>
                <a:spcPct val="0"/>
              </a:spcAft>
              <a:buClr>
                <a:srgbClr val="8E004D"/>
              </a:buClr>
              <a:buChar char="»"/>
              <a:defRPr sz="2000">
                <a:solidFill>
                  <a:schemeClr val="tx1"/>
                </a:solidFill>
                <a:latin typeface="+mn-lt"/>
              </a:defRPr>
            </a:lvl6pPr>
            <a:lvl7pPr marL="2971800" indent="-228600" algn="l" rtl="0" eaLnBrk="1" fontAlgn="base" hangingPunct="1">
              <a:spcBef>
                <a:spcPct val="20000"/>
              </a:spcBef>
              <a:spcAft>
                <a:spcPct val="0"/>
              </a:spcAft>
              <a:buClr>
                <a:srgbClr val="8E004D"/>
              </a:buClr>
              <a:buChar char="»"/>
              <a:defRPr sz="2000">
                <a:solidFill>
                  <a:schemeClr val="tx1"/>
                </a:solidFill>
                <a:latin typeface="+mn-lt"/>
              </a:defRPr>
            </a:lvl7pPr>
            <a:lvl8pPr marL="3429000" indent="-228600" algn="l" rtl="0" eaLnBrk="1" fontAlgn="base" hangingPunct="1">
              <a:spcBef>
                <a:spcPct val="20000"/>
              </a:spcBef>
              <a:spcAft>
                <a:spcPct val="0"/>
              </a:spcAft>
              <a:buClr>
                <a:srgbClr val="8E004D"/>
              </a:buClr>
              <a:buChar char="»"/>
              <a:defRPr sz="2000">
                <a:solidFill>
                  <a:schemeClr val="tx1"/>
                </a:solidFill>
                <a:latin typeface="+mn-lt"/>
              </a:defRPr>
            </a:lvl8pPr>
            <a:lvl9pPr marL="3886200" indent="-228600" algn="l" rtl="0" eaLnBrk="1" fontAlgn="base" hangingPunct="1">
              <a:spcBef>
                <a:spcPct val="20000"/>
              </a:spcBef>
              <a:spcAft>
                <a:spcPct val="0"/>
              </a:spcAft>
              <a:buClr>
                <a:srgbClr val="8E004D"/>
              </a:buClr>
              <a:buChar char="»"/>
              <a:defRPr sz="2000">
                <a:solidFill>
                  <a:schemeClr val="tx1"/>
                </a:solidFill>
                <a:latin typeface="+mn-lt"/>
              </a:defRPr>
            </a:lvl9pPr>
          </a:lstStyle>
          <a:p>
            <a:pPr marL="457200" lvl="1" indent="0">
              <a:buFont typeface="Arial" pitchFamily="34" charset="0"/>
              <a:buNone/>
              <a:defRPr/>
            </a:pPr>
            <a:r>
              <a:rPr lang="en-GB" sz="2800" dirty="0" err="1" smtClean="0">
                <a:solidFill>
                  <a:schemeClr val="accent1"/>
                </a:solidFill>
                <a:cs typeface="+mn-cs"/>
              </a:rPr>
              <a:t>vs</a:t>
            </a:r>
            <a:r>
              <a:rPr lang="en-GB" sz="2800" dirty="0" smtClean="0">
                <a:solidFill>
                  <a:schemeClr val="accent1"/>
                </a:solidFill>
                <a:cs typeface="+mn-cs"/>
              </a:rPr>
              <a:t> </a:t>
            </a:r>
            <a:r>
              <a:rPr lang="en-GB" sz="2800" b="0" dirty="0">
                <a:solidFill>
                  <a:schemeClr val="accent4"/>
                </a:solidFill>
                <a:cs typeface="+mn-cs"/>
              </a:rPr>
              <a:t>Being stuck &amp; static</a:t>
            </a:r>
          </a:p>
          <a:p>
            <a:pPr marL="457200" lvl="1" indent="0">
              <a:buFont typeface="Arial" pitchFamily="34" charset="0"/>
              <a:buNone/>
              <a:defRPr/>
            </a:pPr>
            <a:r>
              <a:rPr lang="en-GB" sz="2800" dirty="0" err="1">
                <a:solidFill>
                  <a:schemeClr val="accent1"/>
                </a:solidFill>
                <a:cs typeface="+mn-cs"/>
              </a:rPr>
              <a:t>vs</a:t>
            </a:r>
            <a:r>
              <a:rPr lang="en-GB" sz="2800" dirty="0">
                <a:solidFill>
                  <a:schemeClr val="accent1"/>
                </a:solidFill>
                <a:cs typeface="+mn-cs"/>
              </a:rPr>
              <a:t> </a:t>
            </a:r>
            <a:r>
              <a:rPr lang="en-GB" sz="2800" b="0" dirty="0">
                <a:solidFill>
                  <a:schemeClr val="accent4"/>
                </a:solidFill>
                <a:cs typeface="+mn-cs"/>
              </a:rPr>
              <a:t>Data accumulation</a:t>
            </a:r>
          </a:p>
          <a:p>
            <a:pPr marL="457200" lvl="1" indent="0">
              <a:buFont typeface="Arial" pitchFamily="34" charset="0"/>
              <a:buNone/>
              <a:defRPr/>
            </a:pPr>
            <a:r>
              <a:rPr lang="en-GB" sz="2800" dirty="0" err="1">
                <a:solidFill>
                  <a:schemeClr val="accent1"/>
                </a:solidFill>
                <a:cs typeface="+mn-cs"/>
              </a:rPr>
              <a:t>vs</a:t>
            </a:r>
            <a:r>
              <a:rPr lang="en-GB" sz="2800" dirty="0">
                <a:solidFill>
                  <a:schemeClr val="accent1"/>
                </a:solidFill>
                <a:cs typeface="+mn-cs"/>
              </a:rPr>
              <a:t> </a:t>
            </a:r>
            <a:r>
              <a:rPr lang="en-GB" sz="2800" b="0" dirty="0">
                <a:solidFill>
                  <a:schemeClr val="accent4"/>
                </a:solidFill>
                <a:cs typeface="+mn-cs"/>
              </a:rPr>
              <a:t>Passivity</a:t>
            </a:r>
          </a:p>
          <a:p>
            <a:pPr marL="457200" lvl="1" indent="0">
              <a:buFont typeface="Arial" pitchFamily="34" charset="0"/>
              <a:buNone/>
              <a:defRPr/>
            </a:pPr>
            <a:r>
              <a:rPr lang="en-GB" sz="2800" dirty="0" err="1">
                <a:solidFill>
                  <a:schemeClr val="accent1"/>
                </a:solidFill>
                <a:cs typeface="+mn-cs"/>
              </a:rPr>
              <a:t>vs</a:t>
            </a:r>
            <a:r>
              <a:rPr lang="en-GB" sz="2800" dirty="0">
                <a:solidFill>
                  <a:schemeClr val="accent1"/>
                </a:solidFill>
                <a:cs typeface="+mn-cs"/>
              </a:rPr>
              <a:t> </a:t>
            </a:r>
            <a:r>
              <a:rPr lang="en-GB" sz="2800" b="0" dirty="0">
                <a:solidFill>
                  <a:schemeClr val="accent4"/>
                </a:solidFill>
                <a:cs typeface="+mn-cs"/>
              </a:rPr>
              <a:t>Being rule bound</a:t>
            </a:r>
          </a:p>
          <a:p>
            <a:pPr marL="457200" lvl="1" indent="0">
              <a:buFont typeface="Arial" pitchFamily="34" charset="0"/>
              <a:buNone/>
              <a:defRPr/>
            </a:pPr>
            <a:r>
              <a:rPr lang="en-GB" sz="2800" dirty="0" err="1">
                <a:solidFill>
                  <a:schemeClr val="accent1"/>
                </a:solidFill>
                <a:cs typeface="+mn-cs"/>
              </a:rPr>
              <a:t>vs</a:t>
            </a:r>
            <a:r>
              <a:rPr lang="en-GB" sz="2800" dirty="0">
                <a:solidFill>
                  <a:schemeClr val="accent1"/>
                </a:solidFill>
                <a:cs typeface="+mn-cs"/>
              </a:rPr>
              <a:t> </a:t>
            </a:r>
            <a:r>
              <a:rPr lang="en-GB" sz="2800" b="0" dirty="0">
                <a:solidFill>
                  <a:schemeClr val="accent4"/>
                </a:solidFill>
                <a:cs typeface="+mn-cs"/>
              </a:rPr>
              <a:t>Isolation &amp; dependence</a:t>
            </a:r>
          </a:p>
          <a:p>
            <a:pPr marL="457200" lvl="1" indent="0">
              <a:buFont typeface="Arial" pitchFamily="34" charset="0"/>
              <a:buNone/>
              <a:defRPr/>
            </a:pPr>
            <a:r>
              <a:rPr lang="en-GB" sz="2800" dirty="0" err="1">
                <a:solidFill>
                  <a:schemeClr val="accent1"/>
                </a:solidFill>
                <a:cs typeface="+mn-cs"/>
              </a:rPr>
              <a:t>vs</a:t>
            </a:r>
            <a:r>
              <a:rPr lang="en-GB" sz="2800" dirty="0">
                <a:solidFill>
                  <a:schemeClr val="accent1"/>
                </a:solidFill>
                <a:cs typeface="+mn-cs"/>
              </a:rPr>
              <a:t> </a:t>
            </a:r>
            <a:r>
              <a:rPr lang="en-GB" sz="2800" b="0" dirty="0" smtClean="0">
                <a:solidFill>
                  <a:schemeClr val="accent4"/>
                </a:solidFill>
                <a:cs typeface="+mn-cs"/>
              </a:rPr>
              <a:t>Being </a:t>
            </a:r>
            <a:r>
              <a:rPr lang="en-GB" sz="2800" b="0" dirty="0">
                <a:solidFill>
                  <a:schemeClr val="accent4"/>
                </a:solidFill>
                <a:cs typeface="+mn-cs"/>
              </a:rPr>
              <a:t>robotic</a:t>
            </a:r>
          </a:p>
          <a:p>
            <a:pPr marL="457200" lvl="1" indent="0">
              <a:buFont typeface="Arial" pitchFamily="34" charset="0"/>
              <a:buNone/>
              <a:defRPr/>
            </a:pPr>
            <a:r>
              <a:rPr lang="en-GB" sz="2800" dirty="0" err="1">
                <a:solidFill>
                  <a:schemeClr val="accent1"/>
                </a:solidFill>
                <a:cs typeface="+mn-cs"/>
              </a:rPr>
              <a:t>vs</a:t>
            </a:r>
            <a:r>
              <a:rPr lang="en-GB" sz="2800" dirty="0">
                <a:solidFill>
                  <a:schemeClr val="accent1"/>
                </a:solidFill>
                <a:cs typeface="+mn-cs"/>
              </a:rPr>
              <a:t> </a:t>
            </a:r>
            <a:r>
              <a:rPr lang="en-GB" sz="2800" b="0" dirty="0" smtClean="0">
                <a:cs typeface="+mn-cs"/>
              </a:rPr>
              <a:t>Fragility </a:t>
            </a:r>
            <a:r>
              <a:rPr lang="en-GB" sz="2800" b="0" dirty="0">
                <a:cs typeface="+mn-cs"/>
              </a:rPr>
              <a:t>and </a:t>
            </a:r>
            <a:r>
              <a:rPr lang="en-GB" sz="2800" b="0" dirty="0" smtClean="0">
                <a:cs typeface="+mn-cs"/>
              </a:rPr>
              <a:t>dependence</a:t>
            </a:r>
          </a:p>
          <a:p>
            <a:pPr lvl="1">
              <a:defRPr/>
            </a:pPr>
            <a:endParaRPr lang="en-GB" b="0" dirty="0">
              <a:cs typeface="+mn-cs"/>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idx="4294967295"/>
          </p:nvPr>
        </p:nvSpPr>
        <p:spPr/>
        <p:txBody>
          <a:bodyPr/>
          <a:lstStyle/>
          <a:p>
            <a:pPr eaLnBrk="1" hangingPunct="1"/>
            <a:r>
              <a:rPr lang="en-GB" smtClean="0"/>
              <a:t>How do we communicate about learning power?</a:t>
            </a:r>
          </a:p>
        </p:txBody>
      </p:sp>
      <p:pic>
        <p:nvPicPr>
          <p:cNvPr id="55298" name="Content Placeholder 3"/>
          <p:cNvPicPr>
            <a:picLocks noGrp="1" noChangeAspect="1"/>
          </p:cNvPicPr>
          <p:nvPr>
            <p:ph idx="4294967295"/>
          </p:nvPr>
        </p:nvPicPr>
        <p:blipFill>
          <a:blip r:embed="rId3"/>
          <a:srcRect/>
          <a:stretch>
            <a:fillRect/>
          </a:stretch>
        </p:blipFill>
        <p:spPr>
          <a:xfrm>
            <a:off x="3481388" y="3952875"/>
            <a:ext cx="1743075" cy="2074863"/>
          </a:xfrm>
        </p:spPr>
      </p:pic>
      <p:pic>
        <p:nvPicPr>
          <p:cNvPr id="55299" name="Picture 4"/>
          <p:cNvPicPr>
            <a:picLocks noChangeAspect="1"/>
          </p:cNvPicPr>
          <p:nvPr/>
        </p:nvPicPr>
        <p:blipFill>
          <a:blip r:embed="rId4"/>
          <a:srcRect/>
          <a:stretch>
            <a:fillRect/>
          </a:stretch>
        </p:blipFill>
        <p:spPr bwMode="auto">
          <a:xfrm>
            <a:off x="5737225" y="4325938"/>
            <a:ext cx="3021013" cy="1390650"/>
          </a:xfrm>
          <a:prstGeom prst="rect">
            <a:avLst/>
          </a:prstGeom>
          <a:noFill/>
          <a:ln w="9525">
            <a:noFill/>
            <a:miter lim="800000"/>
            <a:headEnd/>
            <a:tailEnd/>
          </a:ln>
        </p:spPr>
      </p:pic>
      <p:pic>
        <p:nvPicPr>
          <p:cNvPr id="55300" name="Picture 5"/>
          <p:cNvPicPr>
            <a:picLocks noChangeAspect="1"/>
          </p:cNvPicPr>
          <p:nvPr/>
        </p:nvPicPr>
        <p:blipFill>
          <a:blip r:embed="rId5"/>
          <a:srcRect/>
          <a:stretch>
            <a:fillRect/>
          </a:stretch>
        </p:blipFill>
        <p:spPr bwMode="auto">
          <a:xfrm>
            <a:off x="6516688" y="1755775"/>
            <a:ext cx="1730375" cy="1946275"/>
          </a:xfrm>
          <a:prstGeom prst="rect">
            <a:avLst/>
          </a:prstGeom>
          <a:noFill/>
          <a:ln w="9525">
            <a:noFill/>
            <a:miter lim="800000"/>
            <a:headEnd/>
            <a:tailEnd/>
          </a:ln>
        </p:spPr>
      </p:pic>
      <p:pic>
        <p:nvPicPr>
          <p:cNvPr id="55301" name="Picture 6"/>
          <p:cNvPicPr>
            <a:picLocks noChangeAspect="1"/>
          </p:cNvPicPr>
          <p:nvPr/>
        </p:nvPicPr>
        <p:blipFill>
          <a:blip r:embed="rId6"/>
          <a:srcRect/>
          <a:stretch>
            <a:fillRect/>
          </a:stretch>
        </p:blipFill>
        <p:spPr bwMode="auto">
          <a:xfrm>
            <a:off x="1187450" y="2290763"/>
            <a:ext cx="1874838" cy="3402012"/>
          </a:xfrm>
          <a:prstGeom prst="rect">
            <a:avLst/>
          </a:prstGeom>
          <a:noFill/>
          <a:ln w="9525">
            <a:noFill/>
            <a:miter lim="800000"/>
            <a:headEnd/>
            <a:tailEnd/>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idx="4294967295"/>
          </p:nvPr>
        </p:nvSpPr>
        <p:spPr/>
        <p:txBody>
          <a:bodyPr/>
          <a:lstStyle/>
          <a:p>
            <a:pPr eaLnBrk="1" hangingPunct="1"/>
            <a:r>
              <a:rPr lang="en-GB" smtClean="0"/>
              <a:t>Develop your own icons:</a:t>
            </a:r>
          </a:p>
        </p:txBody>
      </p:sp>
      <p:pic>
        <p:nvPicPr>
          <p:cNvPr id="57346" name="Content Placeholder 3"/>
          <p:cNvPicPr>
            <a:picLocks noGrp="1" noChangeAspect="1"/>
          </p:cNvPicPr>
          <p:nvPr>
            <p:ph idx="4294967295"/>
          </p:nvPr>
        </p:nvPicPr>
        <p:blipFill>
          <a:blip r:embed="rId3"/>
          <a:srcRect/>
          <a:stretch>
            <a:fillRect/>
          </a:stretch>
        </p:blipFill>
        <p:spPr>
          <a:xfrm>
            <a:off x="666750" y="4264025"/>
            <a:ext cx="8228013" cy="1828800"/>
          </a:xfrm>
        </p:spPr>
      </p:pic>
      <p:pic>
        <p:nvPicPr>
          <p:cNvPr id="57347" name="Picture 5"/>
          <p:cNvPicPr>
            <a:picLocks noChangeAspect="1"/>
          </p:cNvPicPr>
          <p:nvPr/>
        </p:nvPicPr>
        <p:blipFill>
          <a:blip r:embed="rId4"/>
          <a:srcRect/>
          <a:stretch>
            <a:fillRect/>
          </a:stretch>
        </p:blipFill>
        <p:spPr bwMode="auto">
          <a:xfrm>
            <a:off x="363538" y="1557338"/>
            <a:ext cx="1495425" cy="1946275"/>
          </a:xfrm>
          <a:prstGeom prst="rect">
            <a:avLst/>
          </a:prstGeom>
          <a:noFill/>
          <a:ln w="9525">
            <a:noFill/>
            <a:miter lim="800000"/>
            <a:headEnd/>
            <a:tailEnd/>
          </a:ln>
        </p:spPr>
      </p:pic>
      <p:pic>
        <p:nvPicPr>
          <p:cNvPr id="57348" name="Picture 6"/>
          <p:cNvPicPr>
            <a:picLocks noChangeAspect="1"/>
          </p:cNvPicPr>
          <p:nvPr/>
        </p:nvPicPr>
        <p:blipFill>
          <a:blip r:embed="rId5"/>
          <a:srcRect/>
          <a:stretch>
            <a:fillRect/>
          </a:stretch>
        </p:blipFill>
        <p:spPr bwMode="auto">
          <a:xfrm>
            <a:off x="5330825" y="1484313"/>
            <a:ext cx="3359150" cy="2517775"/>
          </a:xfrm>
          <a:prstGeom prst="rect">
            <a:avLst/>
          </a:prstGeom>
          <a:noFill/>
          <a:ln w="9525">
            <a:noFill/>
            <a:miter lim="800000"/>
            <a:headEnd/>
            <a:tailEnd/>
          </a:ln>
        </p:spPr>
      </p:pic>
      <p:pic>
        <p:nvPicPr>
          <p:cNvPr id="57349" name="Picture 7"/>
          <p:cNvPicPr>
            <a:picLocks noChangeAspect="1"/>
          </p:cNvPicPr>
          <p:nvPr/>
        </p:nvPicPr>
        <p:blipFill>
          <a:blip r:embed="rId6"/>
          <a:srcRect/>
          <a:stretch>
            <a:fillRect/>
          </a:stretch>
        </p:blipFill>
        <p:spPr bwMode="auto">
          <a:xfrm>
            <a:off x="250825" y="3659188"/>
            <a:ext cx="1608138" cy="2433637"/>
          </a:xfrm>
          <a:prstGeom prst="rect">
            <a:avLst/>
          </a:prstGeom>
          <a:noFill/>
          <a:ln w="9525">
            <a:noFill/>
            <a:miter lim="800000"/>
            <a:headEnd/>
            <a:tailEnd/>
          </a:ln>
        </p:spPr>
      </p:pic>
      <p:pic>
        <p:nvPicPr>
          <p:cNvPr id="57350" name="Picture 8"/>
          <p:cNvPicPr>
            <a:picLocks noChangeAspect="1"/>
          </p:cNvPicPr>
          <p:nvPr/>
        </p:nvPicPr>
        <p:blipFill>
          <a:blip r:embed="rId7"/>
          <a:srcRect/>
          <a:stretch>
            <a:fillRect/>
          </a:stretch>
        </p:blipFill>
        <p:spPr bwMode="auto">
          <a:xfrm>
            <a:off x="2522538" y="1484313"/>
            <a:ext cx="2109787" cy="2881312"/>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idx="4294967295"/>
          </p:nvPr>
        </p:nvSpPr>
        <p:spPr/>
        <p:txBody>
          <a:bodyPr/>
          <a:lstStyle/>
          <a:p>
            <a:pPr eaLnBrk="1" hangingPunct="1"/>
            <a:r>
              <a:rPr lang="en-GB" smtClean="0"/>
              <a:t>ELLI in 7_2 Our Class Metaphors:</a:t>
            </a:r>
          </a:p>
        </p:txBody>
      </p:sp>
      <p:pic>
        <p:nvPicPr>
          <p:cNvPr id="59394" name="Content Placeholder 3"/>
          <p:cNvPicPr>
            <a:picLocks noGrp="1" noChangeAspect="1"/>
          </p:cNvPicPr>
          <p:nvPr>
            <p:ph idx="4294967295"/>
          </p:nvPr>
        </p:nvPicPr>
        <p:blipFill>
          <a:blip r:embed="rId3"/>
          <a:srcRect/>
          <a:stretch>
            <a:fillRect/>
          </a:stretch>
        </p:blipFill>
        <p:spPr>
          <a:xfrm>
            <a:off x="6835775" y="4067175"/>
            <a:ext cx="1725613" cy="1528763"/>
          </a:xfrm>
        </p:spPr>
      </p:pic>
      <p:pic>
        <p:nvPicPr>
          <p:cNvPr id="59395" name="Picture 4"/>
          <p:cNvPicPr>
            <a:picLocks noChangeAspect="1"/>
          </p:cNvPicPr>
          <p:nvPr/>
        </p:nvPicPr>
        <p:blipFill>
          <a:blip r:embed="rId4"/>
          <a:srcRect/>
          <a:stretch>
            <a:fillRect/>
          </a:stretch>
        </p:blipFill>
        <p:spPr bwMode="auto">
          <a:xfrm>
            <a:off x="3851275" y="4108450"/>
            <a:ext cx="1544638" cy="1490663"/>
          </a:xfrm>
          <a:prstGeom prst="rect">
            <a:avLst/>
          </a:prstGeom>
          <a:noFill/>
          <a:ln w="9525">
            <a:noFill/>
            <a:miter lim="800000"/>
            <a:headEnd/>
            <a:tailEnd/>
          </a:ln>
        </p:spPr>
      </p:pic>
      <p:pic>
        <p:nvPicPr>
          <p:cNvPr id="59396" name="Picture 5"/>
          <p:cNvPicPr>
            <a:picLocks noChangeAspect="1"/>
          </p:cNvPicPr>
          <p:nvPr/>
        </p:nvPicPr>
        <p:blipFill>
          <a:blip r:embed="rId5"/>
          <a:srcRect/>
          <a:stretch>
            <a:fillRect/>
          </a:stretch>
        </p:blipFill>
        <p:spPr bwMode="auto">
          <a:xfrm>
            <a:off x="468313" y="4157663"/>
            <a:ext cx="2085975" cy="1466850"/>
          </a:xfrm>
          <a:prstGeom prst="rect">
            <a:avLst/>
          </a:prstGeom>
          <a:noFill/>
          <a:ln w="9525">
            <a:noFill/>
            <a:miter lim="800000"/>
            <a:headEnd/>
            <a:tailEnd/>
          </a:ln>
        </p:spPr>
      </p:pic>
      <p:pic>
        <p:nvPicPr>
          <p:cNvPr id="59397" name="Picture 6"/>
          <p:cNvPicPr>
            <a:picLocks noChangeAspect="1"/>
          </p:cNvPicPr>
          <p:nvPr/>
        </p:nvPicPr>
        <p:blipFill>
          <a:blip r:embed="rId6"/>
          <a:srcRect/>
          <a:stretch>
            <a:fillRect/>
          </a:stretch>
        </p:blipFill>
        <p:spPr bwMode="auto">
          <a:xfrm>
            <a:off x="7092950" y="2062163"/>
            <a:ext cx="1619250" cy="1200150"/>
          </a:xfrm>
          <a:prstGeom prst="rect">
            <a:avLst/>
          </a:prstGeom>
          <a:noFill/>
          <a:ln w="9525">
            <a:noFill/>
            <a:miter lim="800000"/>
            <a:headEnd/>
            <a:tailEnd/>
          </a:ln>
        </p:spPr>
      </p:pic>
      <p:pic>
        <p:nvPicPr>
          <p:cNvPr id="59398" name="Picture 7"/>
          <p:cNvPicPr>
            <a:picLocks noChangeAspect="1"/>
          </p:cNvPicPr>
          <p:nvPr/>
        </p:nvPicPr>
        <p:blipFill>
          <a:blip r:embed="rId7"/>
          <a:srcRect/>
          <a:stretch>
            <a:fillRect/>
          </a:stretch>
        </p:blipFill>
        <p:spPr bwMode="auto">
          <a:xfrm>
            <a:off x="4787900" y="2078038"/>
            <a:ext cx="1800225" cy="1190625"/>
          </a:xfrm>
          <a:prstGeom prst="rect">
            <a:avLst/>
          </a:prstGeom>
          <a:noFill/>
          <a:ln w="9525">
            <a:noFill/>
            <a:miter lim="800000"/>
            <a:headEnd/>
            <a:tailEnd/>
          </a:ln>
        </p:spPr>
      </p:pic>
      <p:pic>
        <p:nvPicPr>
          <p:cNvPr id="59399" name="Picture 8"/>
          <p:cNvPicPr>
            <a:picLocks noChangeAspect="1"/>
          </p:cNvPicPr>
          <p:nvPr/>
        </p:nvPicPr>
        <p:blipFill>
          <a:blip r:embed="rId8"/>
          <a:srcRect/>
          <a:stretch>
            <a:fillRect/>
          </a:stretch>
        </p:blipFill>
        <p:spPr bwMode="auto">
          <a:xfrm>
            <a:off x="2554288" y="2003425"/>
            <a:ext cx="1657350" cy="1247775"/>
          </a:xfrm>
          <a:prstGeom prst="rect">
            <a:avLst/>
          </a:prstGeom>
          <a:noFill/>
          <a:ln w="9525">
            <a:noFill/>
            <a:miter lim="800000"/>
            <a:headEnd/>
            <a:tailEnd/>
          </a:ln>
        </p:spPr>
      </p:pic>
      <p:pic>
        <p:nvPicPr>
          <p:cNvPr id="59400" name="Picture 9"/>
          <p:cNvPicPr>
            <a:picLocks noChangeAspect="1"/>
          </p:cNvPicPr>
          <p:nvPr/>
        </p:nvPicPr>
        <p:blipFill>
          <a:blip r:embed="rId9"/>
          <a:srcRect/>
          <a:stretch>
            <a:fillRect/>
          </a:stretch>
        </p:blipFill>
        <p:spPr bwMode="auto">
          <a:xfrm>
            <a:off x="684213" y="1974850"/>
            <a:ext cx="1360487" cy="1303338"/>
          </a:xfrm>
          <a:prstGeom prst="rect">
            <a:avLst/>
          </a:prstGeom>
          <a:noFill/>
          <a:ln w="9525">
            <a:noFill/>
            <a:miter lim="800000"/>
            <a:headEnd/>
            <a:tailEnd/>
          </a:ln>
        </p:spPr>
      </p:pic>
      <p:sp>
        <p:nvSpPr>
          <p:cNvPr id="59401" name="TextBox 10"/>
          <p:cNvSpPr txBox="1">
            <a:spLocks noChangeArrowheads="1"/>
          </p:cNvSpPr>
          <p:nvPr/>
        </p:nvSpPr>
        <p:spPr bwMode="auto">
          <a:xfrm>
            <a:off x="611188" y="3214688"/>
            <a:ext cx="1728787" cy="646112"/>
          </a:xfrm>
          <a:prstGeom prst="rect">
            <a:avLst/>
          </a:prstGeom>
          <a:noFill/>
          <a:ln w="9525">
            <a:noFill/>
            <a:miter lim="800000"/>
            <a:headEnd/>
            <a:tailEnd/>
          </a:ln>
        </p:spPr>
        <p:txBody>
          <a:bodyPr>
            <a:spAutoFit/>
          </a:bodyPr>
          <a:lstStyle/>
          <a:p>
            <a:pPr eaLnBrk="0" hangingPunct="0"/>
            <a:r>
              <a:rPr lang="en-GB"/>
              <a:t>Learning Relationships</a:t>
            </a:r>
          </a:p>
        </p:txBody>
      </p:sp>
      <p:sp>
        <p:nvSpPr>
          <p:cNvPr id="59402" name="TextBox 11"/>
          <p:cNvSpPr txBox="1">
            <a:spLocks noChangeArrowheads="1"/>
          </p:cNvSpPr>
          <p:nvPr/>
        </p:nvSpPr>
        <p:spPr bwMode="auto">
          <a:xfrm>
            <a:off x="2484438" y="3214688"/>
            <a:ext cx="1657350" cy="646112"/>
          </a:xfrm>
          <a:prstGeom prst="rect">
            <a:avLst/>
          </a:prstGeom>
          <a:noFill/>
          <a:ln w="9525">
            <a:noFill/>
            <a:miter lim="800000"/>
            <a:headEnd/>
            <a:tailEnd/>
          </a:ln>
        </p:spPr>
        <p:txBody>
          <a:bodyPr>
            <a:spAutoFit/>
          </a:bodyPr>
          <a:lstStyle/>
          <a:p>
            <a:pPr eaLnBrk="0" hangingPunct="0"/>
            <a:r>
              <a:rPr lang="en-GB"/>
              <a:t>Meaning making</a:t>
            </a:r>
          </a:p>
        </p:txBody>
      </p:sp>
      <p:sp>
        <p:nvSpPr>
          <p:cNvPr id="59403" name="TextBox 12"/>
          <p:cNvSpPr txBox="1">
            <a:spLocks noChangeArrowheads="1"/>
          </p:cNvSpPr>
          <p:nvPr/>
        </p:nvSpPr>
        <p:spPr bwMode="auto">
          <a:xfrm>
            <a:off x="4716463" y="3213100"/>
            <a:ext cx="1657350" cy="369888"/>
          </a:xfrm>
          <a:prstGeom prst="rect">
            <a:avLst/>
          </a:prstGeom>
          <a:noFill/>
          <a:ln w="9525">
            <a:noFill/>
            <a:miter lim="800000"/>
            <a:headEnd/>
            <a:tailEnd/>
          </a:ln>
        </p:spPr>
        <p:txBody>
          <a:bodyPr>
            <a:spAutoFit/>
          </a:bodyPr>
          <a:lstStyle/>
          <a:p>
            <a:pPr eaLnBrk="0" hangingPunct="0"/>
            <a:r>
              <a:rPr lang="en-GB"/>
              <a:t>Creativity</a:t>
            </a:r>
          </a:p>
        </p:txBody>
      </p:sp>
      <p:sp>
        <p:nvSpPr>
          <p:cNvPr id="59404" name="TextBox 14"/>
          <p:cNvSpPr txBox="1">
            <a:spLocks noChangeArrowheads="1"/>
          </p:cNvSpPr>
          <p:nvPr/>
        </p:nvSpPr>
        <p:spPr bwMode="auto">
          <a:xfrm>
            <a:off x="7019925" y="3213100"/>
            <a:ext cx="1657350" cy="369888"/>
          </a:xfrm>
          <a:prstGeom prst="rect">
            <a:avLst/>
          </a:prstGeom>
          <a:noFill/>
          <a:ln w="9525">
            <a:noFill/>
            <a:miter lim="800000"/>
            <a:headEnd/>
            <a:tailEnd/>
          </a:ln>
        </p:spPr>
        <p:txBody>
          <a:bodyPr>
            <a:spAutoFit/>
          </a:bodyPr>
          <a:lstStyle/>
          <a:p>
            <a:pPr eaLnBrk="0" hangingPunct="0"/>
            <a:r>
              <a:rPr lang="en-GB"/>
              <a:t>Resilience</a:t>
            </a:r>
          </a:p>
        </p:txBody>
      </p:sp>
      <p:sp>
        <p:nvSpPr>
          <p:cNvPr id="59405" name="TextBox 15"/>
          <p:cNvSpPr txBox="1">
            <a:spLocks noChangeArrowheads="1"/>
          </p:cNvSpPr>
          <p:nvPr/>
        </p:nvSpPr>
        <p:spPr bwMode="auto">
          <a:xfrm>
            <a:off x="395288" y="5580063"/>
            <a:ext cx="2376487" cy="369887"/>
          </a:xfrm>
          <a:prstGeom prst="rect">
            <a:avLst/>
          </a:prstGeom>
          <a:noFill/>
          <a:ln w="9525">
            <a:noFill/>
            <a:miter lim="800000"/>
            <a:headEnd/>
            <a:tailEnd/>
          </a:ln>
        </p:spPr>
        <p:txBody>
          <a:bodyPr>
            <a:spAutoFit/>
          </a:bodyPr>
          <a:lstStyle/>
          <a:p>
            <a:pPr eaLnBrk="0" hangingPunct="0"/>
            <a:r>
              <a:rPr lang="en-GB"/>
              <a:t>Critical Curiosity</a:t>
            </a:r>
          </a:p>
        </p:txBody>
      </p:sp>
      <p:sp>
        <p:nvSpPr>
          <p:cNvPr id="59406" name="TextBox 16"/>
          <p:cNvSpPr txBox="1">
            <a:spLocks noChangeArrowheads="1"/>
          </p:cNvSpPr>
          <p:nvPr/>
        </p:nvSpPr>
        <p:spPr bwMode="auto">
          <a:xfrm>
            <a:off x="3779838" y="5580063"/>
            <a:ext cx="2376487" cy="369887"/>
          </a:xfrm>
          <a:prstGeom prst="rect">
            <a:avLst/>
          </a:prstGeom>
          <a:noFill/>
          <a:ln w="9525">
            <a:noFill/>
            <a:miter lim="800000"/>
            <a:headEnd/>
            <a:tailEnd/>
          </a:ln>
        </p:spPr>
        <p:txBody>
          <a:bodyPr>
            <a:spAutoFit/>
          </a:bodyPr>
          <a:lstStyle/>
          <a:p>
            <a:pPr eaLnBrk="0" hangingPunct="0"/>
            <a:r>
              <a:rPr lang="en-GB"/>
              <a:t>Changing and Learning</a:t>
            </a:r>
          </a:p>
        </p:txBody>
      </p:sp>
      <p:sp>
        <p:nvSpPr>
          <p:cNvPr id="59407" name="TextBox 17"/>
          <p:cNvSpPr txBox="1">
            <a:spLocks noChangeArrowheads="1"/>
          </p:cNvSpPr>
          <p:nvPr/>
        </p:nvSpPr>
        <p:spPr bwMode="auto">
          <a:xfrm>
            <a:off x="6875463" y="5580063"/>
            <a:ext cx="2376487" cy="369887"/>
          </a:xfrm>
          <a:prstGeom prst="rect">
            <a:avLst/>
          </a:prstGeom>
          <a:noFill/>
          <a:ln w="9525">
            <a:noFill/>
            <a:miter lim="800000"/>
            <a:headEnd/>
            <a:tailEnd/>
          </a:ln>
        </p:spPr>
        <p:txBody>
          <a:bodyPr>
            <a:spAutoFit/>
          </a:bodyPr>
          <a:lstStyle/>
          <a:p>
            <a:pPr eaLnBrk="0" hangingPunct="0"/>
            <a:r>
              <a:rPr lang="en-GB"/>
              <a:t>Strategic Awareness</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idx="4294967295"/>
          </p:nvPr>
        </p:nvSpPr>
        <p:spPr/>
        <p:txBody>
          <a:bodyPr/>
          <a:lstStyle/>
          <a:p>
            <a:pPr eaLnBrk="1" hangingPunct="1"/>
            <a:r>
              <a:rPr lang="en-GB" smtClean="0"/>
              <a:t>Using stories</a:t>
            </a:r>
          </a:p>
        </p:txBody>
      </p:sp>
      <p:sp>
        <p:nvSpPr>
          <p:cNvPr id="61442" name="Content Placeholder 2"/>
          <p:cNvSpPr>
            <a:spLocks noGrp="1"/>
          </p:cNvSpPr>
          <p:nvPr>
            <p:ph idx="4294967295"/>
          </p:nvPr>
        </p:nvSpPr>
        <p:spPr/>
        <p:txBody>
          <a:bodyPr/>
          <a:lstStyle/>
          <a:p>
            <a:pPr eaLnBrk="1" hangingPunct="1"/>
            <a:r>
              <a:rPr lang="en-GB" smtClean="0">
                <a:solidFill>
                  <a:srgbClr val="4D4D4D"/>
                </a:solidFill>
              </a:rPr>
              <a:t> Extract from ‘A Learning Journey’</a:t>
            </a:r>
          </a:p>
          <a:p>
            <a:pPr eaLnBrk="1" hangingPunct="1"/>
            <a:r>
              <a:rPr lang="en-GB" smtClean="0">
                <a:solidFill>
                  <a:srgbClr val="4D4D4D"/>
                </a:solidFill>
              </a:rPr>
              <a:t>…A bear once set out on a long journey. He wanted to find a new cave to make into his home. He had heard that there were some in the mountains he could see in the distance.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idx="4294967295"/>
          </p:nvPr>
        </p:nvSpPr>
        <p:spPr/>
        <p:txBody>
          <a:bodyPr/>
          <a:lstStyle/>
          <a:p>
            <a:pPr eaLnBrk="1" hangingPunct="1"/>
            <a:r>
              <a:rPr lang="en-GB" sz="3600" smtClean="0"/>
              <a:t>Critical curiosity	vs	Passivity</a:t>
            </a:r>
            <a:endParaRPr lang="en-US" sz="3600" smtClean="0"/>
          </a:p>
        </p:txBody>
      </p:sp>
      <p:sp>
        <p:nvSpPr>
          <p:cNvPr id="63490" name="Rectangle 3"/>
          <p:cNvSpPr>
            <a:spLocks noGrp="1" noChangeArrowheads="1"/>
          </p:cNvSpPr>
          <p:nvPr>
            <p:ph type="body" idx="4294967295"/>
          </p:nvPr>
        </p:nvSpPr>
        <p:spPr/>
        <p:txBody>
          <a:bodyPr/>
          <a:lstStyle/>
          <a:p>
            <a:pPr eaLnBrk="1" hangingPunct="1"/>
            <a:r>
              <a:rPr lang="en-GB" smtClean="0"/>
              <a:t>Inspectors will look for evidence of learners being fully engaged in what they are doing and having the process skills to take responsibility for their learning. Enabling learners to use the language of Critical curiosity to describe their learning is a strong motivator.</a:t>
            </a:r>
            <a:endParaRPr lang="en-US" smtClean="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Content Placeholder 3"/>
          <p:cNvPicPr>
            <a:picLocks noGrp="1" noChangeAspect="1"/>
          </p:cNvPicPr>
          <p:nvPr>
            <p:ph idx="4294967295"/>
          </p:nvPr>
        </p:nvPicPr>
        <p:blipFill>
          <a:blip r:embed="rId3"/>
          <a:srcRect/>
          <a:stretch>
            <a:fillRect/>
          </a:stretch>
        </p:blipFill>
        <p:spPr>
          <a:xfrm>
            <a:off x="2160588" y="1657350"/>
            <a:ext cx="3957637" cy="4214813"/>
          </a:xfrm>
        </p:spPr>
      </p:pic>
      <p:sp>
        <p:nvSpPr>
          <p:cNvPr id="65538" name="Text Box 2"/>
          <p:cNvSpPr txBox="1">
            <a:spLocks noChangeArrowheads="1"/>
          </p:cNvSpPr>
          <p:nvPr/>
        </p:nvSpPr>
        <p:spPr bwMode="auto">
          <a:xfrm>
            <a:off x="3556000" y="908050"/>
            <a:ext cx="1981200" cy="701675"/>
          </a:xfrm>
          <a:prstGeom prst="rect">
            <a:avLst/>
          </a:prstGeom>
          <a:noFill/>
          <a:ln w="9525">
            <a:noFill/>
            <a:miter lim="800000"/>
            <a:headEnd/>
            <a:tailEnd/>
          </a:ln>
        </p:spPr>
        <p:txBody>
          <a:bodyPr>
            <a:spAutoFit/>
          </a:bodyPr>
          <a:lstStyle/>
          <a:p>
            <a:pPr>
              <a:spcBef>
                <a:spcPct val="50000"/>
              </a:spcBef>
            </a:pPr>
            <a:r>
              <a:rPr lang="en-GB" sz="2000" b="0"/>
              <a:t>Changing and learning</a:t>
            </a:r>
          </a:p>
        </p:txBody>
      </p:sp>
      <p:sp>
        <p:nvSpPr>
          <p:cNvPr id="65539" name="Text Box 3"/>
          <p:cNvSpPr txBox="1">
            <a:spLocks noChangeArrowheads="1"/>
          </p:cNvSpPr>
          <p:nvPr/>
        </p:nvSpPr>
        <p:spPr bwMode="auto">
          <a:xfrm>
            <a:off x="5651500" y="2051050"/>
            <a:ext cx="1828800" cy="711200"/>
          </a:xfrm>
          <a:prstGeom prst="rect">
            <a:avLst/>
          </a:prstGeom>
          <a:noFill/>
          <a:ln w="9525">
            <a:noFill/>
            <a:miter lim="800000"/>
            <a:headEnd/>
            <a:tailEnd/>
          </a:ln>
        </p:spPr>
        <p:txBody>
          <a:bodyPr>
            <a:spAutoFit/>
          </a:bodyPr>
          <a:lstStyle/>
          <a:p>
            <a:pPr>
              <a:spcBef>
                <a:spcPct val="50000"/>
              </a:spcBef>
            </a:pPr>
            <a:r>
              <a:rPr lang="en-GB" sz="2000" b="0"/>
              <a:t>Learning relationships</a:t>
            </a:r>
          </a:p>
        </p:txBody>
      </p:sp>
      <p:sp>
        <p:nvSpPr>
          <p:cNvPr id="65540" name="Text Box 4"/>
          <p:cNvSpPr txBox="1">
            <a:spLocks noChangeArrowheads="1"/>
          </p:cNvSpPr>
          <p:nvPr/>
        </p:nvSpPr>
        <p:spPr bwMode="auto">
          <a:xfrm>
            <a:off x="5988050" y="3716338"/>
            <a:ext cx="1752600" cy="701675"/>
          </a:xfrm>
          <a:prstGeom prst="rect">
            <a:avLst/>
          </a:prstGeom>
          <a:noFill/>
          <a:ln w="9525">
            <a:noFill/>
            <a:miter lim="800000"/>
            <a:headEnd/>
            <a:tailEnd/>
          </a:ln>
        </p:spPr>
        <p:txBody>
          <a:bodyPr>
            <a:spAutoFit/>
          </a:bodyPr>
          <a:lstStyle/>
          <a:p>
            <a:pPr>
              <a:spcBef>
                <a:spcPct val="50000"/>
              </a:spcBef>
            </a:pPr>
            <a:r>
              <a:rPr lang="en-GB" sz="2000" b="0"/>
              <a:t>Strategic Awareness</a:t>
            </a:r>
          </a:p>
        </p:txBody>
      </p:sp>
      <p:sp>
        <p:nvSpPr>
          <p:cNvPr id="65541" name="Text Box 5"/>
          <p:cNvSpPr txBox="1">
            <a:spLocks noChangeArrowheads="1"/>
          </p:cNvSpPr>
          <p:nvPr/>
        </p:nvSpPr>
        <p:spPr bwMode="auto">
          <a:xfrm>
            <a:off x="4427538" y="5246688"/>
            <a:ext cx="1981200" cy="396875"/>
          </a:xfrm>
          <a:prstGeom prst="rect">
            <a:avLst/>
          </a:prstGeom>
          <a:noFill/>
          <a:ln w="9525">
            <a:noFill/>
            <a:miter lim="800000"/>
            <a:headEnd/>
            <a:tailEnd/>
          </a:ln>
        </p:spPr>
        <p:txBody>
          <a:bodyPr>
            <a:spAutoFit/>
          </a:bodyPr>
          <a:lstStyle/>
          <a:p>
            <a:pPr>
              <a:spcBef>
                <a:spcPct val="50000"/>
              </a:spcBef>
            </a:pPr>
            <a:r>
              <a:rPr lang="en-GB" sz="2000" b="0"/>
              <a:t>Resilience</a:t>
            </a:r>
          </a:p>
        </p:txBody>
      </p:sp>
      <p:sp>
        <p:nvSpPr>
          <p:cNvPr id="65542" name="Text Box 6"/>
          <p:cNvSpPr txBox="1">
            <a:spLocks noChangeArrowheads="1"/>
          </p:cNvSpPr>
          <p:nvPr/>
        </p:nvSpPr>
        <p:spPr bwMode="auto">
          <a:xfrm>
            <a:off x="2755900" y="5283200"/>
            <a:ext cx="1600200" cy="396875"/>
          </a:xfrm>
          <a:prstGeom prst="rect">
            <a:avLst/>
          </a:prstGeom>
          <a:noFill/>
          <a:ln w="9525">
            <a:noFill/>
            <a:miter lim="800000"/>
            <a:headEnd/>
            <a:tailEnd/>
          </a:ln>
        </p:spPr>
        <p:txBody>
          <a:bodyPr>
            <a:spAutoFit/>
          </a:bodyPr>
          <a:lstStyle/>
          <a:p>
            <a:pPr>
              <a:spcBef>
                <a:spcPct val="50000"/>
              </a:spcBef>
            </a:pPr>
            <a:r>
              <a:rPr lang="en-GB" sz="2000" b="0"/>
              <a:t>Creativity</a:t>
            </a:r>
          </a:p>
        </p:txBody>
      </p:sp>
      <p:sp>
        <p:nvSpPr>
          <p:cNvPr id="65543" name="Text Box 7"/>
          <p:cNvSpPr txBox="1">
            <a:spLocks noChangeArrowheads="1"/>
          </p:cNvSpPr>
          <p:nvPr/>
        </p:nvSpPr>
        <p:spPr bwMode="auto">
          <a:xfrm>
            <a:off x="1187450" y="3573463"/>
            <a:ext cx="1371600" cy="701675"/>
          </a:xfrm>
          <a:prstGeom prst="rect">
            <a:avLst/>
          </a:prstGeom>
          <a:noFill/>
          <a:ln w="9525">
            <a:noFill/>
            <a:miter lim="800000"/>
            <a:headEnd/>
            <a:tailEnd/>
          </a:ln>
        </p:spPr>
        <p:txBody>
          <a:bodyPr>
            <a:spAutoFit/>
          </a:bodyPr>
          <a:lstStyle/>
          <a:p>
            <a:pPr>
              <a:spcBef>
                <a:spcPct val="50000"/>
              </a:spcBef>
            </a:pPr>
            <a:r>
              <a:rPr lang="en-GB" sz="2000" b="0"/>
              <a:t>Meaning Making</a:t>
            </a:r>
          </a:p>
        </p:txBody>
      </p:sp>
      <p:sp>
        <p:nvSpPr>
          <p:cNvPr id="65544" name="Text Box 8"/>
          <p:cNvSpPr txBox="1">
            <a:spLocks noChangeArrowheads="1"/>
          </p:cNvSpPr>
          <p:nvPr/>
        </p:nvSpPr>
        <p:spPr bwMode="auto">
          <a:xfrm>
            <a:off x="1536700" y="2030413"/>
            <a:ext cx="1524000" cy="701675"/>
          </a:xfrm>
          <a:prstGeom prst="rect">
            <a:avLst/>
          </a:prstGeom>
          <a:noFill/>
          <a:ln w="9525">
            <a:noFill/>
            <a:miter lim="800000"/>
            <a:headEnd/>
            <a:tailEnd/>
          </a:ln>
        </p:spPr>
        <p:txBody>
          <a:bodyPr>
            <a:spAutoFit/>
          </a:bodyPr>
          <a:lstStyle/>
          <a:p>
            <a:pPr>
              <a:spcBef>
                <a:spcPct val="50000"/>
              </a:spcBef>
            </a:pPr>
            <a:r>
              <a:rPr lang="en-GB" sz="2000" b="0"/>
              <a:t>Critical Curiosity</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idx="4294967295"/>
          </p:nvPr>
        </p:nvSpPr>
        <p:spPr>
          <a:xfrm>
            <a:off x="468313" y="765175"/>
            <a:ext cx="8229600" cy="1143000"/>
          </a:xfrm>
        </p:spPr>
        <p:txBody>
          <a:bodyPr/>
          <a:lstStyle/>
          <a:p>
            <a:pPr eaLnBrk="1" hangingPunct="1"/>
            <a:r>
              <a:rPr lang="en-GB" smtClean="0"/>
              <a:t>ELLI is a powerful, peer reviewed and successful tool that enables us to:</a:t>
            </a:r>
          </a:p>
        </p:txBody>
      </p:sp>
      <p:sp>
        <p:nvSpPr>
          <p:cNvPr id="67586" name="Content Placeholder 2"/>
          <p:cNvSpPr>
            <a:spLocks noGrp="1"/>
          </p:cNvSpPr>
          <p:nvPr>
            <p:ph idx="4294967295"/>
          </p:nvPr>
        </p:nvSpPr>
        <p:spPr>
          <a:xfrm>
            <a:off x="539750" y="2636838"/>
            <a:ext cx="8229600" cy="3849687"/>
          </a:xfrm>
        </p:spPr>
        <p:txBody>
          <a:bodyPr/>
          <a:lstStyle/>
          <a:p>
            <a:pPr lvl="1" eaLnBrk="1" hangingPunct="1"/>
            <a:r>
              <a:rPr lang="en-GB" smtClean="0">
                <a:solidFill>
                  <a:srgbClr val="4D4D4D"/>
                </a:solidFill>
              </a:rPr>
              <a:t>accurately and reliably identify where an individual is on all 7 dimensions through completing an online self-report involving answering 72 questions </a:t>
            </a:r>
          </a:p>
          <a:p>
            <a:pPr lvl="1" eaLnBrk="1" hangingPunct="1"/>
            <a:r>
              <a:rPr lang="en-GB" smtClean="0">
                <a:solidFill>
                  <a:srgbClr val="4D4D4D"/>
                </a:solidFill>
              </a:rPr>
              <a:t>display the results on an easily understood graph</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idx="4294967295"/>
          </p:nvPr>
        </p:nvSpPr>
        <p:spPr/>
        <p:txBody>
          <a:bodyPr/>
          <a:lstStyle/>
          <a:p>
            <a:pPr eaLnBrk="1" hangingPunct="1"/>
            <a:r>
              <a:rPr lang="en-GB" smtClean="0"/>
              <a:t>Your ELLI profile?</a:t>
            </a:r>
          </a:p>
        </p:txBody>
      </p:sp>
      <p:sp>
        <p:nvSpPr>
          <p:cNvPr id="69634" name="Content Placeholder 2"/>
          <p:cNvSpPr>
            <a:spLocks noGrp="1"/>
          </p:cNvSpPr>
          <p:nvPr>
            <p:ph idx="4294967295"/>
          </p:nvPr>
        </p:nvSpPr>
        <p:spPr/>
        <p:txBody>
          <a:bodyPr/>
          <a:lstStyle/>
          <a:p>
            <a:pPr eaLnBrk="1" hangingPunct="1"/>
            <a:r>
              <a:rPr lang="en-GB" smtClean="0">
                <a:solidFill>
                  <a:srgbClr val="4D4D4D"/>
                </a:solidFill>
              </a:rPr>
              <a:t>On the profile have a ‘guess’ where your score would be on the 7 dimensions</a:t>
            </a:r>
          </a:p>
          <a:p>
            <a:pPr eaLnBrk="1" hangingPunct="1"/>
            <a:r>
              <a:rPr lang="en-GB" smtClean="0">
                <a:solidFill>
                  <a:srgbClr val="4D4D4D"/>
                </a:solidFill>
              </a:rPr>
              <a:t>(ignore the current shape)</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Content Placeholder 3"/>
          <p:cNvPicPr>
            <a:picLocks noGrp="1" noChangeAspect="1"/>
          </p:cNvPicPr>
          <p:nvPr>
            <p:ph idx="4294967295"/>
          </p:nvPr>
        </p:nvPicPr>
        <p:blipFill>
          <a:blip r:embed="rId3"/>
          <a:srcRect/>
          <a:stretch>
            <a:fillRect/>
          </a:stretch>
        </p:blipFill>
        <p:spPr>
          <a:xfrm>
            <a:off x="1908175" y="1484313"/>
            <a:ext cx="4867275" cy="4176712"/>
          </a:xfrm>
        </p:spPr>
      </p:pic>
      <p:sp>
        <p:nvSpPr>
          <p:cNvPr id="71682" name="Text Box 2"/>
          <p:cNvSpPr txBox="1">
            <a:spLocks noChangeArrowheads="1"/>
          </p:cNvSpPr>
          <p:nvPr/>
        </p:nvSpPr>
        <p:spPr bwMode="auto">
          <a:xfrm>
            <a:off x="3556000" y="908050"/>
            <a:ext cx="1981200" cy="701675"/>
          </a:xfrm>
          <a:prstGeom prst="rect">
            <a:avLst/>
          </a:prstGeom>
          <a:noFill/>
          <a:ln w="9525">
            <a:noFill/>
            <a:miter lim="800000"/>
            <a:headEnd/>
            <a:tailEnd/>
          </a:ln>
        </p:spPr>
        <p:txBody>
          <a:bodyPr>
            <a:spAutoFit/>
          </a:bodyPr>
          <a:lstStyle/>
          <a:p>
            <a:pPr>
              <a:spcBef>
                <a:spcPct val="50000"/>
              </a:spcBef>
            </a:pPr>
            <a:r>
              <a:rPr lang="en-GB" sz="2000" b="0"/>
              <a:t>Changing and learning</a:t>
            </a:r>
          </a:p>
        </p:txBody>
      </p:sp>
      <p:sp>
        <p:nvSpPr>
          <p:cNvPr id="71683" name="Text Box 3"/>
          <p:cNvSpPr txBox="1">
            <a:spLocks noChangeArrowheads="1"/>
          </p:cNvSpPr>
          <p:nvPr/>
        </p:nvSpPr>
        <p:spPr bwMode="auto">
          <a:xfrm>
            <a:off x="6227763" y="1844675"/>
            <a:ext cx="1828800" cy="711200"/>
          </a:xfrm>
          <a:prstGeom prst="rect">
            <a:avLst/>
          </a:prstGeom>
          <a:noFill/>
          <a:ln w="9525">
            <a:noFill/>
            <a:miter lim="800000"/>
            <a:headEnd/>
            <a:tailEnd/>
          </a:ln>
        </p:spPr>
        <p:txBody>
          <a:bodyPr>
            <a:spAutoFit/>
          </a:bodyPr>
          <a:lstStyle/>
          <a:p>
            <a:pPr>
              <a:spcBef>
                <a:spcPct val="50000"/>
              </a:spcBef>
            </a:pPr>
            <a:r>
              <a:rPr lang="en-GB" sz="2000" b="0"/>
              <a:t>Learning relationships</a:t>
            </a:r>
          </a:p>
        </p:txBody>
      </p:sp>
      <p:sp>
        <p:nvSpPr>
          <p:cNvPr id="71684" name="Text Box 4"/>
          <p:cNvSpPr txBox="1">
            <a:spLocks noChangeArrowheads="1"/>
          </p:cNvSpPr>
          <p:nvPr/>
        </p:nvSpPr>
        <p:spPr bwMode="auto">
          <a:xfrm>
            <a:off x="6707188" y="3644900"/>
            <a:ext cx="1752600" cy="701675"/>
          </a:xfrm>
          <a:prstGeom prst="rect">
            <a:avLst/>
          </a:prstGeom>
          <a:noFill/>
          <a:ln w="9525">
            <a:noFill/>
            <a:miter lim="800000"/>
            <a:headEnd/>
            <a:tailEnd/>
          </a:ln>
        </p:spPr>
        <p:txBody>
          <a:bodyPr>
            <a:spAutoFit/>
          </a:bodyPr>
          <a:lstStyle/>
          <a:p>
            <a:pPr>
              <a:spcBef>
                <a:spcPct val="50000"/>
              </a:spcBef>
            </a:pPr>
            <a:r>
              <a:rPr lang="en-GB" sz="2000" b="0"/>
              <a:t>Strategic Awareness</a:t>
            </a:r>
          </a:p>
        </p:txBody>
      </p:sp>
      <p:sp>
        <p:nvSpPr>
          <p:cNvPr id="71685" name="Text Box 5"/>
          <p:cNvSpPr txBox="1">
            <a:spLocks noChangeArrowheads="1"/>
          </p:cNvSpPr>
          <p:nvPr/>
        </p:nvSpPr>
        <p:spPr bwMode="auto">
          <a:xfrm>
            <a:off x="4822825" y="5335588"/>
            <a:ext cx="1981200" cy="396875"/>
          </a:xfrm>
          <a:prstGeom prst="rect">
            <a:avLst/>
          </a:prstGeom>
          <a:noFill/>
          <a:ln w="9525">
            <a:noFill/>
            <a:miter lim="800000"/>
            <a:headEnd/>
            <a:tailEnd/>
          </a:ln>
        </p:spPr>
        <p:txBody>
          <a:bodyPr>
            <a:spAutoFit/>
          </a:bodyPr>
          <a:lstStyle/>
          <a:p>
            <a:pPr>
              <a:spcBef>
                <a:spcPct val="50000"/>
              </a:spcBef>
            </a:pPr>
            <a:r>
              <a:rPr lang="en-GB" sz="2000" b="0"/>
              <a:t>Resilience</a:t>
            </a:r>
          </a:p>
        </p:txBody>
      </p:sp>
      <p:sp>
        <p:nvSpPr>
          <p:cNvPr id="71686" name="Text Box 6"/>
          <p:cNvSpPr txBox="1">
            <a:spLocks noChangeArrowheads="1"/>
          </p:cNvSpPr>
          <p:nvPr/>
        </p:nvSpPr>
        <p:spPr bwMode="auto">
          <a:xfrm>
            <a:off x="2555875" y="5373688"/>
            <a:ext cx="1600200" cy="396875"/>
          </a:xfrm>
          <a:prstGeom prst="rect">
            <a:avLst/>
          </a:prstGeom>
          <a:noFill/>
          <a:ln w="9525">
            <a:noFill/>
            <a:miter lim="800000"/>
            <a:headEnd/>
            <a:tailEnd/>
          </a:ln>
        </p:spPr>
        <p:txBody>
          <a:bodyPr>
            <a:spAutoFit/>
          </a:bodyPr>
          <a:lstStyle/>
          <a:p>
            <a:pPr>
              <a:spcBef>
                <a:spcPct val="50000"/>
              </a:spcBef>
            </a:pPr>
            <a:r>
              <a:rPr lang="en-GB" sz="2000" b="0"/>
              <a:t>Creativity</a:t>
            </a:r>
          </a:p>
        </p:txBody>
      </p:sp>
      <p:sp>
        <p:nvSpPr>
          <p:cNvPr id="71687" name="Text Box 7"/>
          <p:cNvSpPr txBox="1">
            <a:spLocks noChangeArrowheads="1"/>
          </p:cNvSpPr>
          <p:nvPr/>
        </p:nvSpPr>
        <p:spPr bwMode="auto">
          <a:xfrm>
            <a:off x="971550" y="3644900"/>
            <a:ext cx="1371600" cy="701675"/>
          </a:xfrm>
          <a:prstGeom prst="rect">
            <a:avLst/>
          </a:prstGeom>
          <a:noFill/>
          <a:ln w="9525">
            <a:noFill/>
            <a:miter lim="800000"/>
            <a:headEnd/>
            <a:tailEnd/>
          </a:ln>
        </p:spPr>
        <p:txBody>
          <a:bodyPr>
            <a:spAutoFit/>
          </a:bodyPr>
          <a:lstStyle/>
          <a:p>
            <a:pPr>
              <a:spcBef>
                <a:spcPct val="50000"/>
              </a:spcBef>
            </a:pPr>
            <a:r>
              <a:rPr lang="en-GB" sz="2000" b="0"/>
              <a:t>Meaning Making</a:t>
            </a:r>
          </a:p>
        </p:txBody>
      </p:sp>
      <p:sp>
        <p:nvSpPr>
          <p:cNvPr id="71688" name="Text Box 8"/>
          <p:cNvSpPr txBox="1">
            <a:spLocks noChangeArrowheads="1"/>
          </p:cNvSpPr>
          <p:nvPr/>
        </p:nvSpPr>
        <p:spPr bwMode="auto">
          <a:xfrm>
            <a:off x="1403350" y="1989138"/>
            <a:ext cx="1524000" cy="701675"/>
          </a:xfrm>
          <a:prstGeom prst="rect">
            <a:avLst/>
          </a:prstGeom>
          <a:noFill/>
          <a:ln w="9525">
            <a:noFill/>
            <a:miter lim="800000"/>
            <a:headEnd/>
            <a:tailEnd/>
          </a:ln>
        </p:spPr>
        <p:txBody>
          <a:bodyPr>
            <a:spAutoFit/>
          </a:bodyPr>
          <a:lstStyle/>
          <a:p>
            <a:pPr>
              <a:spcBef>
                <a:spcPct val="50000"/>
              </a:spcBef>
            </a:pPr>
            <a:r>
              <a:rPr lang="en-GB" sz="2000" b="0"/>
              <a:t>Critical Curiosity</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idx="4294967295"/>
          </p:nvPr>
        </p:nvSpPr>
        <p:spPr/>
        <p:txBody>
          <a:bodyPr/>
          <a:lstStyle/>
          <a:p>
            <a:pPr eaLnBrk="1" hangingPunct="1"/>
            <a:r>
              <a:rPr lang="en-GB" smtClean="0"/>
              <a:t>5 Levels of impact</a:t>
            </a:r>
          </a:p>
        </p:txBody>
      </p:sp>
      <p:sp>
        <p:nvSpPr>
          <p:cNvPr id="73730" name="Content Placeholder 2"/>
          <p:cNvSpPr>
            <a:spLocks noGrp="1"/>
          </p:cNvSpPr>
          <p:nvPr>
            <p:ph idx="4294967295"/>
          </p:nvPr>
        </p:nvSpPr>
        <p:spPr/>
        <p:txBody>
          <a:bodyPr/>
          <a:lstStyle/>
          <a:p>
            <a:pPr marL="514350" indent="-514350" eaLnBrk="1" hangingPunct="1">
              <a:buFont typeface="Calibri" pitchFamily="34" charset="0"/>
              <a:buAutoNum type="arabicPeriod"/>
            </a:pPr>
            <a:r>
              <a:rPr lang="en-GB" smtClean="0">
                <a:solidFill>
                  <a:srgbClr val="4D4D4D"/>
                </a:solidFill>
              </a:rPr>
              <a:t>The individual learner</a:t>
            </a:r>
          </a:p>
          <a:p>
            <a:pPr marL="514350" indent="-514350" eaLnBrk="1" hangingPunct="1">
              <a:buFont typeface="Calibri" pitchFamily="34" charset="0"/>
              <a:buAutoNum type="arabicPeriod"/>
            </a:pPr>
            <a:r>
              <a:rPr lang="en-GB" smtClean="0">
                <a:solidFill>
                  <a:srgbClr val="4D4D4D"/>
                </a:solidFill>
              </a:rPr>
              <a:t>Coaching or mentoring</a:t>
            </a:r>
          </a:p>
          <a:p>
            <a:pPr marL="514350" indent="-514350" eaLnBrk="1" hangingPunct="1">
              <a:buFont typeface="Calibri" pitchFamily="34" charset="0"/>
              <a:buAutoNum type="arabicPeriod"/>
            </a:pPr>
            <a:r>
              <a:rPr lang="en-GB" smtClean="0">
                <a:solidFill>
                  <a:srgbClr val="4D4D4D"/>
                </a:solidFill>
              </a:rPr>
              <a:t>Adapting learning and teaching in the existing curriculum</a:t>
            </a:r>
          </a:p>
          <a:p>
            <a:pPr marL="514350" indent="-514350" eaLnBrk="1" hangingPunct="1">
              <a:buFont typeface="Calibri" pitchFamily="34" charset="0"/>
              <a:buAutoNum type="arabicPeriod"/>
            </a:pPr>
            <a:r>
              <a:rPr lang="en-GB" smtClean="0">
                <a:solidFill>
                  <a:srgbClr val="4D4D4D"/>
                </a:solidFill>
              </a:rPr>
              <a:t>Curriculum design</a:t>
            </a:r>
          </a:p>
          <a:p>
            <a:pPr marL="514350" indent="-514350" eaLnBrk="1" hangingPunct="1">
              <a:buFont typeface="Calibri" pitchFamily="34" charset="0"/>
              <a:buAutoNum type="arabicPeriod"/>
            </a:pPr>
            <a:r>
              <a:rPr lang="en-GB" smtClean="0">
                <a:solidFill>
                  <a:srgbClr val="4D4D4D"/>
                </a:solidFill>
              </a:rPr>
              <a:t>Systemic change – leadership for a learning culture</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idx="4294967295"/>
          </p:nvPr>
        </p:nvSpPr>
        <p:spPr/>
        <p:txBody>
          <a:bodyPr/>
          <a:lstStyle/>
          <a:p>
            <a:pPr eaLnBrk="1" hangingPunct="1"/>
            <a:r>
              <a:rPr lang="en-GB" smtClean="0"/>
              <a:t>Posters and displays</a:t>
            </a:r>
          </a:p>
        </p:txBody>
      </p:sp>
      <p:pic>
        <p:nvPicPr>
          <p:cNvPr id="75778" name="Content Placeholder 3"/>
          <p:cNvPicPr>
            <a:picLocks noGrp="1" noChangeAspect="1"/>
          </p:cNvPicPr>
          <p:nvPr>
            <p:ph idx="4294967295"/>
          </p:nvPr>
        </p:nvPicPr>
        <p:blipFill>
          <a:blip r:embed="rId3"/>
          <a:srcRect/>
          <a:stretch>
            <a:fillRect/>
          </a:stretch>
        </p:blipFill>
        <p:spPr>
          <a:xfrm>
            <a:off x="1785938" y="1117600"/>
            <a:ext cx="6170612" cy="4978400"/>
          </a:xfr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Content Placeholder 2"/>
          <p:cNvSpPr>
            <a:spLocks noGrp="1"/>
          </p:cNvSpPr>
          <p:nvPr>
            <p:ph idx="4294967295"/>
          </p:nvPr>
        </p:nvSpPr>
        <p:spPr>
          <a:xfrm>
            <a:off x="660400" y="1066800"/>
            <a:ext cx="8037513" cy="5016500"/>
          </a:xfrm>
        </p:spPr>
        <p:txBody>
          <a:bodyPr/>
          <a:lstStyle/>
          <a:p>
            <a:pPr eaLnBrk="1" hangingPunct="1"/>
            <a:r>
              <a:rPr lang="en-GB" sz="2600" i="1" smtClean="0">
                <a:solidFill>
                  <a:srgbClr val="4D4D4D"/>
                </a:solidFill>
              </a:rPr>
              <a:t>‘Teachers and other adults generate high levels of enthusiasm for, participation in and commitment to learning.’ </a:t>
            </a:r>
          </a:p>
        </p:txBody>
      </p:sp>
      <p:sp>
        <p:nvSpPr>
          <p:cNvPr id="13" name="Rectangular Callout 12"/>
          <p:cNvSpPr/>
          <p:nvPr/>
        </p:nvSpPr>
        <p:spPr bwMode="auto">
          <a:xfrm>
            <a:off x="728663" y="4335463"/>
            <a:ext cx="8042275" cy="1727200"/>
          </a:xfrm>
          <a:prstGeom prst="wedgeRectCallout">
            <a:avLst>
              <a:gd name="adj1" fmla="val -57664"/>
              <a:gd name="adj2" fmla="val -49626"/>
            </a:avLst>
          </a:prstGeom>
          <a:solidFill>
            <a:srgbClr val="FFD55C"/>
          </a:solidFill>
          <a:ln w="9525" cap="flat" cmpd="sng" algn="ctr">
            <a:solidFill>
              <a:schemeClr val="tx1"/>
            </a:solidFill>
            <a:prstDash val="solid"/>
            <a:round/>
            <a:headEnd type="none" w="med" len="med"/>
            <a:tailEnd type="none" w="med" len="med"/>
          </a:ln>
          <a:effectLst>
            <a:outerShdw dist="38100" dir="2700000" algn="tl" rotWithShape="0">
              <a:srgbClr val="000000">
                <a:alpha val="39999"/>
              </a:srgbClr>
            </a:outerShdw>
          </a:effectLst>
        </p:spPr>
        <p:txBody>
          <a:bodyPr wrap="none" anchor="ctr"/>
          <a:lstStyle/>
          <a:p>
            <a:pPr eaLnBrk="0" hangingPunct="0">
              <a:defRPr/>
            </a:pPr>
            <a:endParaRPr lang="en-US">
              <a:cs typeface="+mn-cs"/>
            </a:endParaRPr>
          </a:p>
        </p:txBody>
      </p:sp>
      <p:sp>
        <p:nvSpPr>
          <p:cNvPr id="77827" name="Rectangle 13"/>
          <p:cNvSpPr>
            <a:spLocks noChangeArrowheads="1"/>
          </p:cNvSpPr>
          <p:nvPr/>
        </p:nvSpPr>
        <p:spPr bwMode="auto">
          <a:xfrm>
            <a:off x="1084263" y="4300538"/>
            <a:ext cx="7467600" cy="1816100"/>
          </a:xfrm>
          <a:prstGeom prst="rect">
            <a:avLst/>
          </a:prstGeom>
          <a:noFill/>
          <a:ln w="9525">
            <a:noFill/>
            <a:miter lim="800000"/>
            <a:headEnd/>
            <a:tailEnd/>
          </a:ln>
        </p:spPr>
        <p:txBody>
          <a:bodyPr>
            <a:spAutoFit/>
          </a:bodyPr>
          <a:lstStyle/>
          <a:p>
            <a:pPr eaLnBrk="0" hangingPunct="0"/>
            <a:r>
              <a:rPr lang="en-GB" sz="2800" b="0" i="1"/>
              <a:t>“It is when the teachers start to get together it becomes so vibrant and exciting. We are using all their wealth of expertise to make the (ELLI) project explode.”</a:t>
            </a:r>
          </a:p>
          <a:p>
            <a:pPr eaLnBrk="0" hangingPunct="0"/>
            <a:endParaRPr lang="en-GB" sz="2800" b="0" i="1"/>
          </a:p>
        </p:txBody>
      </p:sp>
      <p:sp>
        <p:nvSpPr>
          <p:cNvPr id="15" name="Rectangle 14"/>
          <p:cNvSpPr/>
          <p:nvPr/>
        </p:nvSpPr>
        <p:spPr bwMode="auto">
          <a:xfrm>
            <a:off x="728663" y="2590800"/>
            <a:ext cx="7788275" cy="1258888"/>
          </a:xfrm>
          <a:prstGeom prst="rect">
            <a:avLst/>
          </a:prstGeom>
          <a:solidFill>
            <a:srgbClr val="DADADA"/>
          </a:solidFill>
          <a:ln w="9525" cap="flat" cmpd="sng" algn="ctr">
            <a:solidFill>
              <a:schemeClr val="tx1"/>
            </a:solidFill>
            <a:prstDash val="solid"/>
            <a:round/>
            <a:headEnd type="none" w="med" len="med"/>
            <a:tailEnd type="none" w="med" len="med"/>
          </a:ln>
          <a:effectLst>
            <a:outerShdw dist="38100" dir="2700000" algn="tl" rotWithShape="0">
              <a:srgbClr val="000000">
                <a:alpha val="39999"/>
              </a:srgbClr>
            </a:outerShdw>
          </a:effectLst>
        </p:spPr>
      </p:sp>
      <p:sp>
        <p:nvSpPr>
          <p:cNvPr id="77829" name="TextBox 15"/>
          <p:cNvSpPr txBox="1">
            <a:spLocks noChangeArrowheads="1"/>
          </p:cNvSpPr>
          <p:nvPr/>
        </p:nvSpPr>
        <p:spPr bwMode="auto">
          <a:xfrm>
            <a:off x="779463" y="2760663"/>
            <a:ext cx="7635875" cy="708025"/>
          </a:xfrm>
          <a:prstGeom prst="rect">
            <a:avLst/>
          </a:prstGeom>
          <a:noFill/>
          <a:ln w="9525">
            <a:noFill/>
            <a:miter lim="800000"/>
            <a:headEnd/>
            <a:tailEnd/>
          </a:ln>
        </p:spPr>
        <p:txBody>
          <a:bodyPr>
            <a:spAutoFit/>
          </a:bodyPr>
          <a:lstStyle/>
          <a:p>
            <a:r>
              <a:rPr lang="en-US" sz="2000" b="0"/>
              <a:t>ELLI is highly energising for teachers – it enables them to reconnect to what matters most in education – learning and achieving</a:t>
            </a:r>
          </a:p>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idx="4294967295"/>
          </p:nvPr>
        </p:nvSpPr>
        <p:spPr/>
        <p:txBody>
          <a:bodyPr/>
          <a:lstStyle/>
          <a:p>
            <a:pPr eaLnBrk="1" hangingPunct="1"/>
            <a:r>
              <a:rPr lang="en-GB" smtClean="0"/>
              <a:t/>
            </a:r>
            <a:br>
              <a:rPr lang="en-GB" smtClean="0"/>
            </a:br>
            <a:endParaRPr lang="en-GB" smtClean="0"/>
          </a:p>
        </p:txBody>
      </p:sp>
      <p:sp>
        <p:nvSpPr>
          <p:cNvPr id="79874" name="Content Placeholder 2"/>
          <p:cNvSpPr>
            <a:spLocks noGrp="1"/>
          </p:cNvSpPr>
          <p:nvPr>
            <p:ph idx="4294967295"/>
          </p:nvPr>
        </p:nvSpPr>
        <p:spPr>
          <a:xfrm>
            <a:off x="468313" y="881063"/>
            <a:ext cx="8229600" cy="3106737"/>
          </a:xfrm>
        </p:spPr>
        <p:txBody>
          <a:bodyPr/>
          <a:lstStyle/>
          <a:p>
            <a:pPr eaLnBrk="1" hangingPunct="1"/>
            <a:r>
              <a:rPr lang="en-GB" sz="2600" i="1" smtClean="0">
                <a:solidFill>
                  <a:srgbClr val="4D4D4D"/>
                </a:solidFill>
              </a:rPr>
              <a:t>‘They </a:t>
            </a:r>
            <a:r>
              <a:rPr lang="en-GB" sz="2600" smtClean="0">
                <a:solidFill>
                  <a:srgbClr val="4D4D4D"/>
                </a:solidFill>
              </a:rPr>
              <a:t>(teachers) </a:t>
            </a:r>
            <a:r>
              <a:rPr lang="en-GB" sz="2600" i="1" smtClean="0">
                <a:solidFill>
                  <a:srgbClr val="4D4D4D"/>
                </a:solidFill>
              </a:rPr>
              <a:t>use well judged and often imaginative teaching strategies that, together with sharply focused and timely support and intervention, match individual needs accurately’.  </a:t>
            </a:r>
            <a:endParaRPr lang="en-GB" sz="2600" i="1" smtClean="0">
              <a:solidFill>
                <a:srgbClr val="000000"/>
              </a:solidFill>
            </a:endParaRPr>
          </a:p>
        </p:txBody>
      </p:sp>
      <p:sp>
        <p:nvSpPr>
          <p:cNvPr id="13" name="Rectangle 12"/>
          <p:cNvSpPr/>
          <p:nvPr/>
        </p:nvSpPr>
        <p:spPr bwMode="auto">
          <a:xfrm>
            <a:off x="541338" y="3025775"/>
            <a:ext cx="7975600" cy="823913"/>
          </a:xfrm>
          <a:prstGeom prst="rect">
            <a:avLst/>
          </a:prstGeom>
          <a:solidFill>
            <a:srgbClr val="DADADA"/>
          </a:solidFill>
          <a:ln w="9525" cap="flat" cmpd="sng" algn="ctr">
            <a:solidFill>
              <a:schemeClr val="tx1"/>
            </a:solidFill>
            <a:prstDash val="solid"/>
            <a:round/>
            <a:headEnd type="none" w="med" len="med"/>
            <a:tailEnd type="none" w="med" len="med"/>
          </a:ln>
          <a:effectLst>
            <a:outerShdw dist="38100" dir="2700000" algn="tl" rotWithShape="0">
              <a:srgbClr val="000000">
                <a:alpha val="39999"/>
              </a:srgbClr>
            </a:outerShdw>
          </a:effectLst>
        </p:spPr>
      </p:sp>
      <p:sp>
        <p:nvSpPr>
          <p:cNvPr id="79876" name="TextBox 13"/>
          <p:cNvSpPr txBox="1">
            <a:spLocks noChangeArrowheads="1"/>
          </p:cNvSpPr>
          <p:nvPr/>
        </p:nvSpPr>
        <p:spPr bwMode="auto">
          <a:xfrm>
            <a:off x="576263" y="3098800"/>
            <a:ext cx="7839075" cy="708025"/>
          </a:xfrm>
          <a:prstGeom prst="rect">
            <a:avLst/>
          </a:prstGeom>
          <a:noFill/>
          <a:ln w="9525">
            <a:noFill/>
            <a:miter lim="800000"/>
            <a:headEnd/>
            <a:tailEnd/>
          </a:ln>
        </p:spPr>
        <p:txBody>
          <a:bodyPr>
            <a:spAutoFit/>
          </a:bodyPr>
          <a:lstStyle/>
          <a:p>
            <a:r>
              <a:rPr lang="en-US" sz="2000" b="0"/>
              <a:t>The ELLI Learning Power diagnostic enables students and teachers to know what they need to improve.</a:t>
            </a:r>
          </a:p>
          <a:p>
            <a:endParaRPr lang="en-US"/>
          </a:p>
        </p:txBody>
      </p:sp>
      <p:sp>
        <p:nvSpPr>
          <p:cNvPr id="7" name="Rectangular Callout 6"/>
          <p:cNvSpPr/>
          <p:nvPr/>
        </p:nvSpPr>
        <p:spPr bwMode="auto">
          <a:xfrm>
            <a:off x="554038" y="4241800"/>
            <a:ext cx="8031162" cy="1770063"/>
          </a:xfrm>
          <a:prstGeom prst="wedgeRectCallout">
            <a:avLst>
              <a:gd name="adj1" fmla="val -53302"/>
              <a:gd name="adj2" fmla="val -33193"/>
            </a:avLst>
          </a:prstGeom>
          <a:solidFill>
            <a:srgbClr val="FFD55C"/>
          </a:solidFill>
          <a:ln w="9525" cap="flat" cmpd="sng" algn="ctr">
            <a:solidFill>
              <a:schemeClr val="tx1"/>
            </a:solidFill>
            <a:prstDash val="solid"/>
            <a:round/>
            <a:headEnd type="none" w="med" len="med"/>
            <a:tailEnd type="none" w="med" len="med"/>
          </a:ln>
          <a:effectLst>
            <a:outerShdw dist="38100" dir="2700000" algn="tl" rotWithShape="0">
              <a:srgbClr val="000000">
                <a:alpha val="39999"/>
              </a:srgbClr>
            </a:outerShdw>
          </a:effectLst>
        </p:spPr>
      </p:sp>
      <p:sp>
        <p:nvSpPr>
          <p:cNvPr id="79878" name="TextBox 7"/>
          <p:cNvSpPr txBox="1">
            <a:spLocks noChangeArrowheads="1"/>
          </p:cNvSpPr>
          <p:nvPr/>
        </p:nvSpPr>
        <p:spPr bwMode="auto">
          <a:xfrm>
            <a:off x="812800" y="4368800"/>
            <a:ext cx="7637463" cy="1800225"/>
          </a:xfrm>
          <a:prstGeom prst="rect">
            <a:avLst/>
          </a:prstGeom>
          <a:noFill/>
          <a:ln w="9525">
            <a:noFill/>
            <a:miter lim="800000"/>
            <a:headEnd/>
            <a:tailEnd/>
          </a:ln>
        </p:spPr>
        <p:txBody>
          <a:bodyPr>
            <a:spAutoFit/>
          </a:bodyPr>
          <a:lstStyle/>
          <a:p>
            <a:r>
              <a:rPr lang="en-US" sz="2800" b="0" i="1"/>
              <a:t>ELLI has developed and deepened Teachers’ understanding of pedagogy and of how children learn. </a:t>
            </a:r>
            <a:r>
              <a:rPr lang="en-US" sz="1600" b="0"/>
              <a:t>Head Teacher</a:t>
            </a:r>
          </a:p>
          <a:p>
            <a:endParaRPr lang="en-US" sz="280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Content Placeholder 2"/>
          <p:cNvSpPr>
            <a:spLocks noGrp="1"/>
          </p:cNvSpPr>
          <p:nvPr>
            <p:ph idx="4294967295"/>
          </p:nvPr>
        </p:nvSpPr>
        <p:spPr>
          <a:xfrm>
            <a:off x="468313" y="982663"/>
            <a:ext cx="8229600" cy="3043237"/>
          </a:xfrm>
        </p:spPr>
        <p:txBody>
          <a:bodyPr/>
          <a:lstStyle/>
          <a:p>
            <a:pPr eaLnBrk="1" hangingPunct="1">
              <a:lnSpc>
                <a:spcPct val="80000"/>
              </a:lnSpc>
            </a:pPr>
            <a:r>
              <a:rPr lang="en-GB" sz="2600" i="1" smtClean="0">
                <a:solidFill>
                  <a:srgbClr val="4D4D4D"/>
                </a:solidFill>
              </a:rPr>
              <a:t>‘Teaching promotes pupils’ high levels of resilience, confidence and independence when they tackle challenging activities.</a:t>
            </a:r>
            <a:r>
              <a:rPr lang="en-GB" sz="2600" smtClean="0">
                <a:solidFill>
                  <a:srgbClr val="4D4D4D"/>
                </a:solidFill>
              </a:rPr>
              <a:t>’ </a:t>
            </a:r>
            <a:endParaRPr lang="en-GB" sz="2600" smtClean="0">
              <a:solidFill>
                <a:srgbClr val="000000"/>
              </a:solidFill>
            </a:endParaRPr>
          </a:p>
        </p:txBody>
      </p:sp>
      <p:sp>
        <p:nvSpPr>
          <p:cNvPr id="7" name="Rectangle 6"/>
          <p:cNvSpPr/>
          <p:nvPr/>
        </p:nvSpPr>
        <p:spPr bwMode="auto">
          <a:xfrm>
            <a:off x="439738" y="2268538"/>
            <a:ext cx="8145462" cy="1236662"/>
          </a:xfrm>
          <a:prstGeom prst="rect">
            <a:avLst/>
          </a:prstGeom>
          <a:solidFill>
            <a:schemeClr val="accent4"/>
          </a:solidFill>
          <a:ln w="9525" cap="flat" cmpd="sng" algn="ctr">
            <a:solidFill>
              <a:schemeClr val="tx1"/>
            </a:solidFill>
            <a:prstDash val="solid"/>
            <a:round/>
            <a:headEnd type="none" w="med" len="med"/>
            <a:tailEnd type="none" w="med" len="med"/>
          </a:ln>
          <a:effectLst/>
        </p:spPr>
      </p:sp>
      <p:sp>
        <p:nvSpPr>
          <p:cNvPr id="81923" name="TextBox 11"/>
          <p:cNvSpPr txBox="1">
            <a:spLocks noChangeArrowheads="1"/>
          </p:cNvSpPr>
          <p:nvPr/>
        </p:nvSpPr>
        <p:spPr bwMode="auto">
          <a:xfrm>
            <a:off x="660400" y="2303463"/>
            <a:ext cx="7581900" cy="1292225"/>
          </a:xfrm>
          <a:prstGeom prst="rect">
            <a:avLst/>
          </a:prstGeom>
          <a:noFill/>
          <a:ln w="9525">
            <a:noFill/>
            <a:miter lim="800000"/>
            <a:headEnd/>
            <a:tailEnd/>
          </a:ln>
        </p:spPr>
        <p:txBody>
          <a:bodyPr>
            <a:spAutoFit/>
          </a:bodyPr>
          <a:lstStyle/>
          <a:p>
            <a:pPr eaLnBrk="0" hangingPunct="0"/>
            <a:r>
              <a:rPr lang="en-GB" sz="2000">
                <a:latin typeface="Arial" charset="0"/>
              </a:rPr>
              <a:t> Learning Relationships and Strategic Awareness</a:t>
            </a:r>
          </a:p>
          <a:p>
            <a:pPr eaLnBrk="0" hangingPunct="0"/>
            <a:r>
              <a:rPr lang="en-US" sz="2000" b="0"/>
              <a:t>Students become more confident, resilient and independent when they know what it is </a:t>
            </a:r>
            <a:r>
              <a:rPr lang="en-US" sz="2000" b="0" i="1"/>
              <a:t>they</a:t>
            </a:r>
            <a:r>
              <a:rPr lang="en-US" sz="2000" b="0"/>
              <a:t> could do to improve their result through ELLI.</a:t>
            </a:r>
          </a:p>
          <a:p>
            <a:pPr eaLnBrk="0" hangingPunct="0"/>
            <a:r>
              <a:rPr lang="en-US" b="0"/>
              <a:t> </a:t>
            </a:r>
          </a:p>
        </p:txBody>
      </p:sp>
      <p:sp>
        <p:nvSpPr>
          <p:cNvPr id="81924" name="Rectangular Callout 9"/>
          <p:cNvSpPr>
            <a:spLocks noChangeArrowheads="1"/>
          </p:cNvSpPr>
          <p:nvPr/>
        </p:nvSpPr>
        <p:spPr bwMode="auto">
          <a:xfrm>
            <a:off x="490538" y="3911600"/>
            <a:ext cx="8112125" cy="1879600"/>
          </a:xfrm>
          <a:prstGeom prst="wedgeRectCallout">
            <a:avLst>
              <a:gd name="adj1" fmla="val -53972"/>
              <a:gd name="adj2" fmla="val -52037"/>
            </a:avLst>
          </a:prstGeom>
          <a:solidFill>
            <a:srgbClr val="FFD55C"/>
          </a:solidFill>
          <a:ln w="9525" algn="ctr">
            <a:solidFill>
              <a:schemeClr val="tx1"/>
            </a:solidFill>
            <a:round/>
            <a:headEnd/>
            <a:tailEnd/>
          </a:ln>
        </p:spPr>
        <p:txBody>
          <a:bodyPr wrap="none" anchor="ctr"/>
          <a:lstStyle/>
          <a:p>
            <a:pPr eaLnBrk="0" hangingPunct="0"/>
            <a:r>
              <a:rPr lang="en-US" sz="2800" b="0" i="1"/>
              <a:t>I used to be a giving up sort of person. Since the </a:t>
            </a:r>
          </a:p>
          <a:p>
            <a:pPr eaLnBrk="0" hangingPunct="0"/>
            <a:r>
              <a:rPr lang="en-US" sz="2800" b="0" i="1"/>
              <a:t>Learning Powers have come in, them just being </a:t>
            </a:r>
          </a:p>
          <a:p>
            <a:pPr eaLnBrk="0" hangingPunct="0"/>
            <a:r>
              <a:rPr lang="en-US" sz="2800" b="0" i="1"/>
              <a:t>there, they remind you to keep going.   </a:t>
            </a:r>
            <a:r>
              <a:rPr lang="en-US" sz="1600"/>
              <a:t>Y6 Student</a:t>
            </a:r>
            <a:endParaRPr lang="en-GB" sz="160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idx="4294967295"/>
          </p:nvPr>
        </p:nvSpPr>
        <p:spPr/>
        <p:txBody>
          <a:bodyPr/>
          <a:lstStyle/>
          <a:p>
            <a:pPr eaLnBrk="1" hangingPunct="1"/>
            <a:r>
              <a:rPr lang="en-GB" smtClean="0"/>
              <a:t>A Picture of change</a:t>
            </a:r>
          </a:p>
        </p:txBody>
      </p:sp>
      <p:pic>
        <p:nvPicPr>
          <p:cNvPr id="4" name="Content Placeholder 3"/>
          <p:cNvPicPr>
            <a:picLocks noGrp="1" noChangeAspect="1"/>
          </p:cNvPicPr>
          <p:nvPr>
            <p:ph idx="4294967295"/>
          </p:nvPr>
        </p:nvPicPr>
        <p:blipFill>
          <a:blip r:embed="rId3">
            <a:duotone>
              <a:schemeClr val="accent4">
                <a:shade val="45000"/>
                <a:satMod val="135000"/>
              </a:schemeClr>
              <a:prstClr val="white"/>
            </a:duotone>
            <a:extLst>
              <a:ext uri="{BEBA8EAE-BF5A-486C-A8C5-ECC9F3942E4B}"/>
              <a:ext uri="{28A0092B-C50C-407E-A947-70E740481C1C}"/>
            </a:extLst>
          </a:blip>
          <a:stretch>
            <a:fillRect/>
          </a:stretch>
        </p:blipFill>
        <p:spPr>
          <a:xfrm>
            <a:off x="1144460" y="1628381"/>
            <a:ext cx="6877306" cy="4180278"/>
          </a:xfr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idx="4294967295"/>
          </p:nvPr>
        </p:nvSpPr>
        <p:spPr/>
        <p:txBody>
          <a:bodyPr/>
          <a:lstStyle/>
          <a:p>
            <a:pPr eaLnBrk="1" hangingPunct="1"/>
            <a:r>
              <a:rPr lang="en-GB" smtClean="0"/>
              <a:t>ELLI – key facts summary</a:t>
            </a:r>
            <a:br>
              <a:rPr lang="en-GB" smtClean="0"/>
            </a:br>
            <a:endParaRPr lang="en-GB" smtClean="0"/>
          </a:p>
        </p:txBody>
      </p:sp>
      <p:sp>
        <p:nvSpPr>
          <p:cNvPr id="86018" name="Content Placeholder 2"/>
          <p:cNvSpPr>
            <a:spLocks noGrp="1"/>
          </p:cNvSpPr>
          <p:nvPr>
            <p:ph idx="4294967295"/>
          </p:nvPr>
        </p:nvSpPr>
        <p:spPr>
          <a:xfrm>
            <a:off x="468313" y="1295400"/>
            <a:ext cx="8229600" cy="4510088"/>
          </a:xfrm>
        </p:spPr>
        <p:txBody>
          <a:bodyPr/>
          <a:lstStyle/>
          <a:p>
            <a:pPr eaLnBrk="1" hangingPunct="1"/>
            <a:r>
              <a:rPr lang="en-GB" sz="3000" smtClean="0">
                <a:solidFill>
                  <a:srgbClr val="4D4D4D"/>
                </a:solidFill>
              </a:rPr>
              <a:t>University of Bristol </a:t>
            </a:r>
          </a:p>
          <a:p>
            <a:pPr eaLnBrk="1" hangingPunct="1"/>
            <a:r>
              <a:rPr lang="en-GB" sz="3000" smtClean="0">
                <a:solidFill>
                  <a:srgbClr val="4D4D4D"/>
                </a:solidFill>
              </a:rPr>
              <a:t>7 Key Dimensions of Learning </a:t>
            </a:r>
          </a:p>
          <a:p>
            <a:pPr eaLnBrk="1" hangingPunct="1"/>
            <a:r>
              <a:rPr lang="en-GB" sz="3000" smtClean="0">
                <a:solidFill>
                  <a:srgbClr val="4D4D4D"/>
                </a:solidFill>
              </a:rPr>
              <a:t>A validated self-audit tool (ELLI) to measure and  increase ‘Learning Power’.</a:t>
            </a:r>
          </a:p>
          <a:p>
            <a:pPr eaLnBrk="1" hangingPunct="1"/>
            <a:r>
              <a:rPr lang="en-GB" sz="3000" smtClean="0">
                <a:solidFill>
                  <a:srgbClr val="4D4D4D"/>
                </a:solidFill>
              </a:rPr>
              <a:t>Strategies for increasing learning power</a:t>
            </a:r>
          </a:p>
          <a:p>
            <a:pPr eaLnBrk="1" hangingPunct="1"/>
            <a:r>
              <a:rPr lang="en-GB" sz="3000" i="1" smtClean="0">
                <a:solidFill>
                  <a:srgbClr val="4D4D4D"/>
                </a:solidFill>
              </a:rPr>
              <a:t>“Now I have got a new way of learning for myself”  S</a:t>
            </a:r>
            <a:r>
              <a:rPr lang="en-GB" sz="3000" smtClean="0">
                <a:solidFill>
                  <a:srgbClr val="4D4D4D"/>
                </a:solidFill>
              </a:rPr>
              <a:t>econdary school </a:t>
            </a:r>
            <a:r>
              <a:rPr lang="en-GB" sz="3000" i="1" smtClean="0">
                <a:solidFill>
                  <a:srgbClr val="4D4D4D"/>
                </a:solidFill>
              </a:rPr>
              <a:t> </a:t>
            </a:r>
            <a:r>
              <a:rPr lang="en-GB" sz="3000" smtClean="0">
                <a:solidFill>
                  <a:srgbClr val="4D4D4D"/>
                </a:solidFill>
              </a:rPr>
              <a:t>student</a:t>
            </a:r>
          </a:p>
        </p:txBody>
      </p:sp>
      <p:pic>
        <p:nvPicPr>
          <p:cNvPr id="86019" name="Picture 5" descr="DEF flag-logoeac-LLP_EN"/>
          <p:cNvPicPr>
            <a:picLocks noChangeAspect="1" noChangeArrowheads="1"/>
          </p:cNvPicPr>
          <p:nvPr/>
        </p:nvPicPr>
        <p:blipFill>
          <a:blip r:embed="rId3"/>
          <a:srcRect/>
          <a:stretch>
            <a:fillRect/>
          </a:stretch>
        </p:blipFill>
        <p:spPr bwMode="auto">
          <a:xfrm>
            <a:off x="6289675" y="5707063"/>
            <a:ext cx="2854325" cy="1150937"/>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idx="4294967295"/>
          </p:nvPr>
        </p:nvSpPr>
        <p:spPr/>
        <p:txBody>
          <a:bodyPr anchor="t"/>
          <a:lstStyle/>
          <a:p>
            <a:pPr eaLnBrk="1" hangingPunct="1"/>
            <a:r>
              <a:rPr lang="en-GB" smtClean="0"/>
              <a:t>Good learning</a:t>
            </a:r>
          </a:p>
        </p:txBody>
      </p:sp>
      <p:sp>
        <p:nvSpPr>
          <p:cNvPr id="88066" name="Content Placeholder 2"/>
          <p:cNvSpPr>
            <a:spLocks noGrp="1"/>
          </p:cNvSpPr>
          <p:nvPr>
            <p:ph idx="4294967295"/>
          </p:nvPr>
        </p:nvSpPr>
        <p:spPr>
          <a:xfrm>
            <a:off x="323850" y="1082675"/>
            <a:ext cx="8820150" cy="4776788"/>
          </a:xfrm>
        </p:spPr>
        <p:txBody>
          <a:bodyPr/>
          <a:lstStyle/>
          <a:p>
            <a:pPr indent="0" eaLnBrk="1" hangingPunct="1"/>
            <a:r>
              <a:rPr lang="en-GB" sz="2300" smtClean="0"/>
              <a:t>All pupils have to think. </a:t>
            </a:r>
            <a:r>
              <a:rPr lang="en-GB" sz="2300" i="1" smtClean="0"/>
              <a:t>Pupils:</a:t>
            </a:r>
            <a:endParaRPr lang="en-GB" sz="2300" smtClean="0"/>
          </a:p>
          <a:p>
            <a:pPr indent="0" eaLnBrk="1" hangingPunct="1"/>
            <a:r>
              <a:rPr lang="en-GB" sz="2300" smtClean="0"/>
              <a:t>	ask questions themselves to take their learning forward</a:t>
            </a:r>
          </a:p>
          <a:p>
            <a:pPr indent="0" eaLnBrk="1" hangingPunct="1"/>
            <a:r>
              <a:rPr lang="en-GB" sz="2300" smtClean="0"/>
              <a:t>	have a 'can do' attitude to learning </a:t>
            </a:r>
          </a:p>
          <a:p>
            <a:pPr indent="0" eaLnBrk="1" hangingPunct="1"/>
            <a:r>
              <a:rPr lang="en-GB" sz="2300" smtClean="0"/>
              <a:t>	are able to explain processes they have used</a:t>
            </a:r>
          </a:p>
          <a:p>
            <a:pPr indent="0" eaLnBrk="1" hangingPunct="1"/>
            <a:r>
              <a:rPr lang="en-GB" sz="2300" smtClean="0"/>
              <a:t>	can make mistakes and learn from them</a:t>
            </a:r>
          </a:p>
          <a:p>
            <a:pPr indent="0" eaLnBrk="1" hangingPunct="1"/>
            <a:r>
              <a:rPr lang="en-GB" sz="2300" smtClean="0"/>
              <a:t>	know what success looks like</a:t>
            </a:r>
          </a:p>
          <a:p>
            <a:pPr indent="0" eaLnBrk="1" hangingPunct="1"/>
            <a:r>
              <a:rPr lang="en-GB" sz="2300" smtClean="0"/>
              <a:t>	have cognitive conflicts (using what they have learnt in the 	lesson to draw different conclusions from those previously 	held)	</a:t>
            </a:r>
          </a:p>
          <a:p>
            <a:pPr indent="0" eaLnBrk="1" hangingPunct="1"/>
            <a:r>
              <a:rPr lang="en-GB" sz="2300" smtClean="0"/>
              <a:t> 	can connect the 'unconnectable‘ (thinking creatively)</a:t>
            </a:r>
          </a:p>
          <a:p>
            <a:pPr indent="0" eaLnBrk="1" hangingPunct="1"/>
            <a:r>
              <a:rPr lang="en-GB" sz="2300" smtClean="0"/>
              <a:t>	find their own route to a solution</a:t>
            </a:r>
          </a:p>
          <a:p>
            <a:pPr indent="0" eaLnBrk="1" hangingPunct="1"/>
            <a:r>
              <a:rPr lang="en-GB" sz="2300" smtClean="0"/>
              <a:t>	transfer their skills to different situations</a:t>
            </a:r>
          </a:p>
          <a:p>
            <a:pPr indent="0" eaLnBrk="1" hangingPunct="1"/>
            <a:endParaRPr lang="en-US" sz="2300" smtClean="0"/>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O NOT USE ATM BPN template_ILP 2011">
  <a:themeElements>
    <a:clrScheme name="VITAL">
      <a:dk1>
        <a:srgbClr val="3F3F3F"/>
      </a:dk1>
      <a:lt1>
        <a:sysClr val="window" lastClr="FFFFFF"/>
      </a:lt1>
      <a:dk2>
        <a:srgbClr val="1F497D"/>
      </a:dk2>
      <a:lt2>
        <a:srgbClr val="EEECE1"/>
      </a:lt2>
      <a:accent1>
        <a:srgbClr val="E8A713"/>
      </a:accent1>
      <a:accent2>
        <a:srgbClr val="C09626"/>
      </a:accent2>
      <a:accent3>
        <a:srgbClr val="003067"/>
      </a:accent3>
      <a:accent4>
        <a:srgbClr val="005581"/>
      </a:accent4>
      <a:accent5>
        <a:srgbClr val="717171"/>
      </a:accent5>
      <a:accent6>
        <a:srgbClr val="B7B7B7"/>
      </a:accent6>
      <a:hlink>
        <a:srgbClr val="003067"/>
      </a:hlink>
      <a:folHlink>
        <a:srgbClr val="E8A71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38100" dir="2700000" algn="tl" rotWithShape="0">
            <a:srgbClr val="000000">
              <a:alpha val="39999"/>
            </a:srgbClr>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38100" dir="2700000" algn="tl" rotWithShape="0">
            <a:srgbClr val="000000">
              <a:alpha val="39999"/>
            </a:srgbClr>
          </a:outerShdw>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Calibri" pitchFamily="34" charset="0"/>
          </a:defRPr>
        </a:defPPr>
      </a:lstStyle>
    </a:lnDef>
  </a:objectDefaults>
  <a:extraClrSchemeLst>
    <a:extraClrScheme>
      <a:clrScheme name="HLTA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LTA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LTA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LTA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LTA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LTA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LTA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LTA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LTA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LTA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LTA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LTA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HLTA template 13">
        <a:dk1>
          <a:srgbClr val="000000"/>
        </a:dk1>
        <a:lt1>
          <a:srgbClr val="FFFFFF"/>
        </a:lt1>
        <a:dk2>
          <a:srgbClr val="939598"/>
        </a:dk2>
        <a:lt2>
          <a:srgbClr val="ABADB0"/>
        </a:lt2>
        <a:accent1>
          <a:srgbClr val="E0E730"/>
        </a:accent1>
        <a:accent2>
          <a:srgbClr val="66BC29"/>
        </a:accent2>
        <a:accent3>
          <a:srgbClr val="FFFFFF"/>
        </a:accent3>
        <a:accent4>
          <a:srgbClr val="000000"/>
        </a:accent4>
        <a:accent5>
          <a:srgbClr val="EDF1AD"/>
        </a:accent5>
        <a:accent6>
          <a:srgbClr val="5CAA24"/>
        </a:accent6>
        <a:hlink>
          <a:srgbClr val="3D9B35"/>
        </a:hlink>
        <a:folHlink>
          <a:srgbClr val="007836"/>
        </a:folHlink>
      </a:clrScheme>
      <a:clrMap bg1="lt1" tx1="dk1" bg2="lt2" tx2="dk2" accent1="accent1" accent2="accent2" accent3="accent3" accent4="accent4" accent5="accent5" accent6="accent6" hlink="hlink" folHlink="folHlink"/>
    </a:extraClrScheme>
    <a:extraClrScheme>
      <a:clrScheme name="HLTA template 14">
        <a:dk1>
          <a:srgbClr val="000000"/>
        </a:dk1>
        <a:lt1>
          <a:srgbClr val="FFFFFF"/>
        </a:lt1>
        <a:dk2>
          <a:srgbClr val="939598"/>
        </a:dk2>
        <a:lt2>
          <a:srgbClr val="ABADB0"/>
        </a:lt2>
        <a:accent1>
          <a:srgbClr val="CEEBEA"/>
        </a:accent1>
        <a:accent2>
          <a:srgbClr val="67C8C6"/>
        </a:accent2>
        <a:accent3>
          <a:srgbClr val="FFFFFF"/>
        </a:accent3>
        <a:accent4>
          <a:srgbClr val="000000"/>
        </a:accent4>
        <a:accent5>
          <a:srgbClr val="E3F3F3"/>
        </a:accent5>
        <a:accent6>
          <a:srgbClr val="5DB5B3"/>
        </a:accent6>
        <a:hlink>
          <a:srgbClr val="00B1B0"/>
        </a:hlink>
        <a:folHlink>
          <a:srgbClr val="008C99"/>
        </a:folHlink>
      </a:clrScheme>
      <a:clrMap bg1="lt1" tx1="dk1" bg2="lt2" tx2="dk2" accent1="accent1" accent2="accent2" accent3="accent3" accent4="accent4" accent5="accent5" accent6="accent6" hlink="hlink" folHlink="folHlink"/>
    </a:extraClrScheme>
    <a:extraClrScheme>
      <a:clrScheme name="HLTA template 15">
        <a:dk1>
          <a:srgbClr val="00B1B0"/>
        </a:dk1>
        <a:lt1>
          <a:srgbClr val="FFFFFF"/>
        </a:lt1>
        <a:dk2>
          <a:srgbClr val="939598"/>
        </a:dk2>
        <a:lt2>
          <a:srgbClr val="ABADB0"/>
        </a:lt2>
        <a:accent1>
          <a:srgbClr val="CEEBEA"/>
        </a:accent1>
        <a:accent2>
          <a:srgbClr val="67C8C6"/>
        </a:accent2>
        <a:accent3>
          <a:srgbClr val="FFFFFF"/>
        </a:accent3>
        <a:accent4>
          <a:srgbClr val="009796"/>
        </a:accent4>
        <a:accent5>
          <a:srgbClr val="E3F3F3"/>
        </a:accent5>
        <a:accent6>
          <a:srgbClr val="5DB5B3"/>
        </a:accent6>
        <a:hlink>
          <a:srgbClr val="00B1B0"/>
        </a:hlink>
        <a:folHlink>
          <a:srgbClr val="008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DO NOT USE ATM BPN template_ILP 2011</Template>
  <TotalTime>337</TotalTime>
  <Words>2572</Words>
  <Application>Microsoft Office PowerPoint</Application>
  <PresentationFormat>On-screen Show (4:3)</PresentationFormat>
  <Paragraphs>245</Paragraphs>
  <Slides>27</Slides>
  <Notes>22</Notes>
  <HiddenSlides>0</HiddenSlides>
  <MMClips>0</MMClips>
  <ScaleCrop>false</ScaleCrop>
  <HeadingPairs>
    <vt:vector size="6" baseType="variant">
      <vt:variant>
        <vt:lpstr>Fonts Used</vt:lpstr>
      </vt:variant>
      <vt:variant>
        <vt:i4>3</vt:i4>
      </vt:variant>
      <vt:variant>
        <vt:lpstr>Design Template</vt:lpstr>
      </vt:variant>
      <vt:variant>
        <vt:i4>4</vt:i4>
      </vt:variant>
      <vt:variant>
        <vt:lpstr>Slide Titles</vt:lpstr>
      </vt:variant>
      <vt:variant>
        <vt:i4>27</vt:i4>
      </vt:variant>
    </vt:vector>
  </HeadingPairs>
  <TitlesOfParts>
    <vt:vector size="34" baseType="lpstr">
      <vt:lpstr>Calibri</vt:lpstr>
      <vt:lpstr>Arial</vt:lpstr>
      <vt:lpstr>ＭＳ Ｐゴシック</vt:lpstr>
      <vt:lpstr>DO NOT USE ATM BPN template_ILP 2011</vt:lpstr>
      <vt:lpstr>Custom Design</vt:lpstr>
      <vt:lpstr>Default Design</vt:lpstr>
      <vt:lpstr>DO NOT USE ATM BPN template_ILP 2011</vt:lpstr>
      <vt:lpstr>Slide 1</vt:lpstr>
      <vt:lpstr>Slide 2</vt:lpstr>
      <vt:lpstr>Something in the water!</vt:lpstr>
      <vt:lpstr>Slide 4</vt:lpstr>
      <vt:lpstr>Albert Einstein said:</vt:lpstr>
      <vt:lpstr> The times we’re in… </vt:lpstr>
      <vt:lpstr>Double Helix of Learning (McGettrick 2002)</vt:lpstr>
      <vt:lpstr> Key question 1 that ELLI addresses</vt:lpstr>
      <vt:lpstr>The Seven Dimensions of Learning Power</vt:lpstr>
      <vt:lpstr>Seven Dimensions of Learning Power</vt:lpstr>
      <vt:lpstr>How do we communicate about learning power?</vt:lpstr>
      <vt:lpstr>Develop your own icons:</vt:lpstr>
      <vt:lpstr>ELLI in 7_2 Our Class Metaphors:</vt:lpstr>
      <vt:lpstr>Using stories</vt:lpstr>
      <vt:lpstr>Critical curiosity vs Passivity</vt:lpstr>
      <vt:lpstr>Slide 16</vt:lpstr>
      <vt:lpstr>ELLI is a powerful, peer reviewed and successful tool that enables us to:</vt:lpstr>
      <vt:lpstr>Your ELLI profile?</vt:lpstr>
      <vt:lpstr>Slide 19</vt:lpstr>
      <vt:lpstr>5 Levels of impact</vt:lpstr>
      <vt:lpstr>Posters and displays</vt:lpstr>
      <vt:lpstr>Slide 22</vt:lpstr>
      <vt:lpstr> </vt:lpstr>
      <vt:lpstr>Slide 24</vt:lpstr>
      <vt:lpstr>A Picture of change</vt:lpstr>
      <vt:lpstr>ELLI – key facts summary </vt:lpstr>
      <vt:lpstr>Good learning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Learning Power</dc:title>
  <dc:creator>Peter Marchetti</dc:creator>
  <cp:lastModifiedBy>Bill</cp:lastModifiedBy>
  <cp:revision>36</cp:revision>
  <dcterms:created xsi:type="dcterms:W3CDTF">2011-06-19T10:26:41Z</dcterms:created>
  <dcterms:modified xsi:type="dcterms:W3CDTF">2013-06-16T21:33:37Z</dcterms:modified>
</cp:coreProperties>
</file>