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4"/>
  </p:notesMasterIdLst>
  <p:sldIdLst>
    <p:sldId id="257" r:id="rId2"/>
    <p:sldId id="269" r:id="rId3"/>
    <p:sldId id="298" r:id="rId4"/>
    <p:sldId id="258" r:id="rId5"/>
    <p:sldId id="259" r:id="rId6"/>
    <p:sldId id="271" r:id="rId7"/>
    <p:sldId id="272" r:id="rId8"/>
    <p:sldId id="275" r:id="rId9"/>
    <p:sldId id="274" r:id="rId10"/>
    <p:sldId id="273" r:id="rId11"/>
    <p:sldId id="280" r:id="rId12"/>
    <p:sldId id="266" r:id="rId1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56" autoAdjust="0"/>
    <p:restoredTop sz="94660"/>
  </p:normalViewPr>
  <p:slideViewPr>
    <p:cSldViewPr>
      <p:cViewPr>
        <p:scale>
          <a:sx n="58" d="100"/>
          <a:sy n="58" d="100"/>
        </p:scale>
        <p:origin x="-840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6DC74B3-49A0-4AAC-8F4E-E771FB505635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FBD19DB-F7E1-4B8D-A169-957FCFD5553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D50FB5-F4FB-4F19-9849-C1F34C15FA2B}" type="slidenum">
              <a:rPr lang="es-ES_trad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ES_tradnl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44BE9-FC9D-463B-9239-F27B90E59385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E7FDC-D3BD-4DCF-B7B3-7DF7B7FF7D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3BCDF-5FEE-4002-A928-8B1A35F48C8D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37FC6-AB41-4F90-806E-E1E77E2432D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77092-D0DF-4FE1-A352-33FB234337D2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0D79E-F298-44ED-A270-39DED83CE00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2249488"/>
            <a:ext cx="4038600" cy="4324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2249488"/>
            <a:ext cx="4038600" cy="4324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94C39-A943-4876-9817-11912F4EDAEE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9DFD7-69A0-4422-9C82-68633F13BD2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1198D-FBAC-4946-A145-47B1D3838204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60C19-8D0A-429D-81F9-26E7D420A5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9BF27-AC7E-426B-8DF9-4702A92D8402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7E30-2311-43CD-A073-4562E2227F0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EBC57-B420-4063-B6CD-14D9084BCA9A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BB28C-B079-4ACC-95CA-CDC6CF646F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C53C5-4513-45F5-8335-53C62B6E1F72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4999F-88A1-4579-B415-D5623371C0C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9F8AA-E926-4290-A346-D67D6A43B63B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446D2-71B4-4335-A515-6F3E47A2EE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74726-0EFA-47BF-A73D-2D498AB816FB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7B718-DAF8-4C66-A933-792F8E5572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143000"/>
            <a:ext cx="2057400" cy="5430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019800" cy="5430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DD66C-ADEF-47CF-956E-95E7805E6EEF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92D48-E5C5-4566-BC9B-690D89A53F2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28 Rectángulo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29 Rectángulo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2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40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60658BC0-BB22-44D0-B19A-6EEB5FC6F537}" type="datetimeFigureOut">
              <a:rPr lang="es-ES"/>
              <a:pPr>
                <a:defRPr/>
              </a:pPr>
              <a:t>18/06/2011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2197F316-CE9D-4165-B8EC-71B8FBF39E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4" r:id="rId3"/>
    <p:sldLayoutId id="2147483693" r:id="rId4"/>
    <p:sldLayoutId id="2147483692" r:id="rId5"/>
    <p:sldLayoutId id="2147483691" r:id="rId6"/>
    <p:sldLayoutId id="2147483690" r:id="rId7"/>
    <p:sldLayoutId id="2147483689" r:id="rId8"/>
    <p:sldLayoutId id="2147483688" r:id="rId9"/>
    <p:sldLayoutId id="2147483687" r:id="rId10"/>
    <p:sldLayoutId id="2147483686" r:id="rId11"/>
  </p:sldLayoutIdLst>
  <p:transition spd="med" advTm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>
          <a:solidFill>
            <a:schemeClr val="accent2"/>
          </a:solidFill>
          <a:latin typeface="+mn-lt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>
          <a:solidFill>
            <a:schemeClr val="accent1"/>
          </a:solidFill>
          <a:latin typeface="+mn-lt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>
          <a:solidFill>
            <a:schemeClr val="accent1"/>
          </a:solidFill>
          <a:latin typeface="+mn-lt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>
          <a:solidFill>
            <a:srgbClr val="A04DA3"/>
          </a:solidFill>
          <a:latin typeface="+mn-lt"/>
        </a:defRPr>
      </a:lvl5pPr>
      <a:lvl6pPr marL="18462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>
          <a:solidFill>
            <a:srgbClr val="A04DA3"/>
          </a:solidFill>
          <a:latin typeface="+mn-lt"/>
        </a:defRPr>
      </a:lvl6pPr>
      <a:lvl7pPr marL="23034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>
          <a:solidFill>
            <a:srgbClr val="A04DA3"/>
          </a:solidFill>
          <a:latin typeface="+mn-lt"/>
        </a:defRPr>
      </a:lvl7pPr>
      <a:lvl8pPr marL="27606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>
          <a:solidFill>
            <a:srgbClr val="A04DA3"/>
          </a:solidFill>
          <a:latin typeface="+mn-lt"/>
        </a:defRPr>
      </a:lvl8pPr>
      <a:lvl9pPr marL="32178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>
          <a:solidFill>
            <a:srgbClr val="A04DA3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centros.edu.xunta.es/cpiocruce/printing1/" TargetMode="External"/><Relationship Id="rId7" Type="http://schemas.openxmlformats.org/officeDocument/2006/relationships/hyperlink" Target="http://ejournal.eduprojects.net/ipmtools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hyperlink" Target="http://ieptl.cesga.es/" TargetMode="External"/><Relationship Id="rId5" Type="http://schemas.openxmlformats.org/officeDocument/2006/relationships/hyperlink" Target="http://www.europensemble.eu/" TargetMode="External"/><Relationship Id="rId4" Type="http://schemas.openxmlformats.org/officeDocument/2006/relationships/hyperlink" Target="http://tecnologiaedu.us.es/efelcren/SPAIN/" TargetMode="Externa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6000750" y="5500688"/>
            <a:ext cx="2928938" cy="857250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60350"/>
            <a:ext cx="5616575" cy="1844675"/>
          </a:xfrm>
        </p:spPr>
        <p:txBody>
          <a:bodyPr/>
          <a:lstStyle/>
          <a:p>
            <a:pPr eaLnBrk="1" hangingPunct="1"/>
            <a:r>
              <a:rPr lang="es-ES" sz="2900" dirty="0" smtClean="0"/>
              <a:t/>
            </a:r>
            <a:br>
              <a:rPr lang="es-ES" sz="2900" dirty="0" smtClean="0"/>
            </a:br>
            <a:r>
              <a:rPr lang="es-ES" sz="36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</a:t>
            </a:r>
            <a:r>
              <a:rPr lang="es-ES" sz="3600" b="1" dirty="0" err="1" smtClean="0">
                <a:solidFill>
                  <a:schemeClr val="accent2"/>
                </a:solidFill>
                <a:latin typeface="Arial" charset="0"/>
                <a:cs typeface="Arial" charset="0"/>
              </a:rPr>
              <a:t>Comenius</a:t>
            </a:r>
            <a:r>
              <a:rPr lang="es-ES" sz="36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Regio </a:t>
            </a:r>
            <a:br>
              <a:rPr lang="es-ES" sz="36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</a:br>
            <a:r>
              <a:rPr lang="es-ES" sz="36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/>
            </a:r>
            <a:br>
              <a:rPr lang="es-ES" sz="36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</a:br>
            <a:r>
              <a:rPr lang="en-US" sz="36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Collaborative Learning in Information and Communication </a:t>
            </a:r>
            <a:r>
              <a:rPr lang="en-US" sz="3600" b="1" dirty="0" err="1" smtClean="0">
                <a:solidFill>
                  <a:schemeClr val="accent2"/>
                </a:solidFill>
                <a:latin typeface="Arial" charset="0"/>
                <a:cs typeface="Arial" charset="0"/>
              </a:rPr>
              <a:t>Tecnologies</a:t>
            </a:r>
            <a:r>
              <a:rPr lang="en-US" sz="36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 </a:t>
            </a:r>
            <a:r>
              <a:rPr lang="es-ES" sz="2900" dirty="0" smtClean="0"/>
              <a:t/>
            </a:r>
            <a:br>
              <a:rPr lang="es-ES" sz="2900" dirty="0" smtClean="0"/>
            </a:br>
            <a:r>
              <a:rPr lang="es-ES" sz="2500" dirty="0" smtClean="0">
                <a:latin typeface="Arial" charset="0"/>
              </a:rPr>
              <a:t/>
            </a:r>
            <a:br>
              <a:rPr lang="es-ES" sz="2500" dirty="0" smtClean="0">
                <a:latin typeface="Arial" charset="0"/>
              </a:rPr>
            </a:br>
            <a:endParaRPr lang="es-ES" sz="2500" dirty="0" smtClean="0">
              <a:latin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391025" y="2786063"/>
            <a:ext cx="4752975" cy="1873250"/>
          </a:xfrm>
          <a:solidFill>
            <a:schemeClr val="bg1"/>
          </a:solidFill>
        </p:spPr>
        <p:txBody>
          <a:bodyPr/>
          <a:lstStyle/>
          <a:p>
            <a:pPr marL="109538" indent="0" eaLnBrk="1" hangingPunct="1">
              <a:buFont typeface="Georgia" pitchFamily="18" charset="0"/>
              <a:buNone/>
            </a:pPr>
            <a:r>
              <a:rPr lang="gl-ES" dirty="0" smtClean="0">
                <a:latin typeface="Arial" charset="0"/>
              </a:rPr>
              <a:t>Mª Luz Ares Fandiño</a:t>
            </a:r>
          </a:p>
          <a:p>
            <a:pPr marL="109538" indent="0" eaLnBrk="1" hangingPunct="1">
              <a:buFont typeface="Georgia" pitchFamily="18" charset="0"/>
              <a:buNone/>
            </a:pPr>
            <a:r>
              <a:rPr lang="gl-ES" dirty="0" smtClean="0">
                <a:latin typeface="Arial" charset="0"/>
              </a:rPr>
              <a:t>Mª </a:t>
            </a:r>
            <a:r>
              <a:rPr lang="gl-ES" dirty="0" err="1" smtClean="0">
                <a:latin typeface="Arial" charset="0"/>
              </a:rPr>
              <a:t>Blanca</a:t>
            </a:r>
            <a:r>
              <a:rPr lang="gl-ES" dirty="0" smtClean="0">
                <a:latin typeface="Arial" charset="0"/>
              </a:rPr>
              <a:t> Fraga Lago</a:t>
            </a:r>
          </a:p>
          <a:p>
            <a:pPr marL="109538" indent="0" eaLnBrk="1" hangingPunct="1">
              <a:buFont typeface="Georgia" pitchFamily="18" charset="0"/>
              <a:buNone/>
            </a:pPr>
            <a:endParaRPr lang="gl-ES" dirty="0" smtClean="0">
              <a:latin typeface="Arial" charset="0"/>
            </a:endParaRPr>
          </a:p>
        </p:txBody>
      </p:sp>
      <p:pic>
        <p:nvPicPr>
          <p:cNvPr id="14340" name="Picture 6" descr="E:\CFR\Curso 09-10\Plan anual 09_10\XPAP\Imagenes\Logo_PA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38" y="642938"/>
            <a:ext cx="314325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3786188"/>
            <a:ext cx="344646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" y="5214938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57188" y="57150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/>
              <a:t/>
            </a:r>
            <a:br>
              <a:rPr lang="es-ES" sz="2400"/>
            </a:br>
            <a:endParaRPr lang="es-ES" sz="2400"/>
          </a:p>
        </p:txBody>
      </p:sp>
      <p:sp>
        <p:nvSpPr>
          <p:cNvPr id="15362" name="11 Rectángulo"/>
          <p:cNvSpPr>
            <a:spLocks noChangeArrowheads="1"/>
          </p:cNvSpPr>
          <p:nvPr/>
        </p:nvSpPr>
        <p:spPr bwMode="auto">
          <a:xfrm>
            <a:off x="179388" y="549275"/>
            <a:ext cx="51530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200">
                <a:solidFill>
                  <a:schemeClr val="accent2"/>
                </a:solidFill>
              </a:rPr>
              <a:t>Regional Education </a:t>
            </a:r>
          </a:p>
          <a:p>
            <a:r>
              <a:rPr lang="es-ES" sz="3200">
                <a:solidFill>
                  <a:schemeClr val="accent2"/>
                </a:solidFill>
              </a:rPr>
              <a:t>Authority.   GALICIA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765175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2420938"/>
            <a:ext cx="4724400" cy="3757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>
            <a:spLocks noChangeArrowheads="1"/>
          </p:cNvSpPr>
          <p:nvPr/>
        </p:nvSpPr>
        <p:spPr bwMode="auto">
          <a:xfrm>
            <a:off x="357188" y="57150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/>
              <a:t/>
            </a:r>
            <a:br>
              <a:rPr lang="es-ES" sz="2400"/>
            </a:br>
            <a:endParaRPr lang="es-ES" sz="2400"/>
          </a:p>
        </p:txBody>
      </p:sp>
      <p:sp>
        <p:nvSpPr>
          <p:cNvPr id="16386" name="11 Rectángulo"/>
          <p:cNvSpPr>
            <a:spLocks noChangeArrowheads="1"/>
          </p:cNvSpPr>
          <p:nvPr/>
        </p:nvSpPr>
        <p:spPr bwMode="auto">
          <a:xfrm>
            <a:off x="571500" y="571500"/>
            <a:ext cx="39290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200">
                <a:solidFill>
                  <a:schemeClr val="accent2"/>
                </a:solidFill>
              </a:rPr>
              <a:t>Galicia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765175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4438" y="1844675"/>
            <a:ext cx="3562350" cy="381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500063"/>
            <a:ext cx="4572000" cy="1143000"/>
          </a:xfrm>
        </p:spPr>
        <p:txBody>
          <a:bodyPr/>
          <a:lstStyle/>
          <a:p>
            <a:pPr eaLnBrk="1" hangingPunct="1"/>
            <a:r>
              <a:rPr lang="es-ES" sz="3600" smtClean="0">
                <a:solidFill>
                  <a:schemeClr val="accent2"/>
                </a:solidFill>
              </a:rPr>
              <a:t/>
            </a:r>
            <a:br>
              <a:rPr lang="es-ES" sz="3600" smtClean="0">
                <a:solidFill>
                  <a:schemeClr val="accent2"/>
                </a:solidFill>
              </a:rPr>
            </a:br>
            <a:r>
              <a:rPr lang="es-ES" sz="3600" smtClean="0">
                <a:solidFill>
                  <a:schemeClr val="accent2"/>
                </a:solidFill>
              </a:rPr>
              <a:t>Galicia</a:t>
            </a:r>
            <a:br>
              <a:rPr lang="es-ES" sz="3600" smtClean="0">
                <a:solidFill>
                  <a:schemeClr val="accent2"/>
                </a:solidFill>
              </a:rPr>
            </a:br>
            <a:endParaRPr lang="es-ES" sz="3600" smtClean="0">
              <a:solidFill>
                <a:schemeClr val="accent2"/>
              </a:solidFill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27088" y="1916113"/>
            <a:ext cx="7878762" cy="4370387"/>
          </a:xfrm>
          <a:solidFill>
            <a:schemeClr val="bg1"/>
          </a:solidFill>
        </p:spPr>
        <p:txBody>
          <a:bodyPr/>
          <a:lstStyle/>
          <a:p>
            <a:endParaRPr lang="es-ES" dirty="0" smtClean="0"/>
          </a:p>
          <a:p>
            <a:r>
              <a:rPr lang="en-GB" dirty="0" smtClean="0"/>
              <a:t>2.738.591 Inhabitants </a:t>
            </a:r>
          </a:p>
          <a:p>
            <a:r>
              <a:rPr lang="en-GB" dirty="0" smtClean="0"/>
              <a:t>Capital city: SANTIAGO DE COMPOSTELA (90.000 inhabitants)</a:t>
            </a:r>
          </a:p>
          <a:p>
            <a:r>
              <a:rPr lang="en-GB" dirty="0" smtClean="0"/>
              <a:t>2 Official languages: </a:t>
            </a:r>
          </a:p>
          <a:p>
            <a:r>
              <a:rPr lang="en-GB" dirty="0" smtClean="0"/>
              <a:t>GALICIAN/SPANISH</a:t>
            </a:r>
          </a:p>
          <a:p>
            <a:r>
              <a:rPr lang="en-GB" dirty="0" smtClean="0"/>
              <a:t>Santiago Pilgrimage Way</a:t>
            </a:r>
          </a:p>
          <a:p>
            <a:r>
              <a:rPr lang="es-ES" dirty="0" smtClean="0"/>
              <a:t>CAMINO DE SANTIAGO</a:t>
            </a:r>
          </a:p>
          <a:p>
            <a:r>
              <a:rPr lang="en-GB" dirty="0" smtClean="0"/>
              <a:t>Cultural heritage by UNESCO</a:t>
            </a:r>
          </a:p>
          <a:p>
            <a:endParaRPr lang="es-ES" dirty="0" smtClean="0"/>
          </a:p>
        </p:txBody>
      </p:sp>
      <p:sp>
        <p:nvSpPr>
          <p:cNvPr id="15363" name="4 Marcador de pie de página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ña)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692150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313" y="571500"/>
            <a:ext cx="4686300" cy="1066800"/>
          </a:xfrm>
        </p:spPr>
        <p:txBody>
          <a:bodyPr/>
          <a:lstStyle/>
          <a:p>
            <a:r>
              <a:rPr lang="es-ES" smtClean="0"/>
              <a:t/>
            </a:r>
            <a:br>
              <a:rPr lang="es-ES" smtClean="0"/>
            </a:br>
            <a:r>
              <a:rPr lang="es-ES" smtClean="0"/>
              <a:t/>
            </a:r>
            <a:br>
              <a:rPr lang="es-ES" smtClean="0"/>
            </a:br>
            <a:endParaRPr lang="es-ES_tradnl" smtClean="0"/>
          </a:p>
        </p:txBody>
      </p:sp>
      <p:sp>
        <p:nvSpPr>
          <p:cNvPr id="1638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692150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rutas_camino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166938" y="2111375"/>
            <a:ext cx="4686300" cy="3790950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Título"/>
          <p:cNvSpPr>
            <a:spLocks noGrp="1"/>
          </p:cNvSpPr>
          <p:nvPr>
            <p:ph type="title" idx="4294967295"/>
          </p:nvPr>
        </p:nvSpPr>
        <p:spPr>
          <a:xfrm>
            <a:off x="285750" y="428625"/>
            <a:ext cx="4686300" cy="1066800"/>
          </a:xfrm>
        </p:spPr>
        <p:txBody>
          <a:bodyPr/>
          <a:lstStyle/>
          <a:p>
            <a:r>
              <a:rPr lang="es-ES" sz="3200" smtClean="0">
                <a:solidFill>
                  <a:schemeClr val="accent2"/>
                </a:solidFill>
                <a:latin typeface="Arial" charset="0"/>
                <a:cs typeface="Arial" charset="0"/>
              </a:rPr>
              <a:t/>
            </a:r>
            <a:br>
              <a:rPr lang="es-ES" sz="3200" smtClean="0">
                <a:solidFill>
                  <a:schemeClr val="accent2"/>
                </a:solidFill>
                <a:latin typeface="Arial" charset="0"/>
                <a:cs typeface="Arial" charset="0"/>
              </a:rPr>
            </a:br>
            <a:r>
              <a:rPr lang="es-ES" smtClean="0"/>
              <a:t/>
            </a:r>
            <a:br>
              <a:rPr lang="es-ES" smtClean="0"/>
            </a:br>
            <a:endParaRPr lang="es-ES" smtClean="0"/>
          </a:p>
        </p:txBody>
      </p:sp>
      <p:sp>
        <p:nvSpPr>
          <p:cNvPr id="19458" name="2 Marcador de contenido"/>
          <p:cNvSpPr>
            <a:spLocks noGrp="1"/>
          </p:cNvSpPr>
          <p:nvPr>
            <p:ph idx="4294967295"/>
          </p:nvPr>
        </p:nvSpPr>
        <p:spPr>
          <a:xfrm>
            <a:off x="357188" y="1643063"/>
            <a:ext cx="8229600" cy="5572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Georgia" pitchFamily="18" charset="0"/>
              <a:buNone/>
            </a:pPr>
            <a:endParaRPr lang="es-ES" sz="1400" smtClean="0"/>
          </a:p>
          <a:p>
            <a:endParaRPr lang="es-ES" sz="1800" smtClean="0">
              <a:latin typeface="Arial" charset="0"/>
              <a:cs typeface="Arial" charset="0"/>
            </a:endParaRPr>
          </a:p>
          <a:p>
            <a:endParaRPr lang="es-ES" sz="18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s-ES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gl-ES" sz="2000" smtClean="0">
              <a:latin typeface="Arial" charset="0"/>
            </a:endParaRPr>
          </a:p>
          <a:p>
            <a:endParaRPr lang="es-ES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692150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643050"/>
            <a:ext cx="747518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1 Título"/>
          <p:cNvSpPr>
            <a:spLocks noGrp="1"/>
          </p:cNvSpPr>
          <p:nvPr>
            <p:ph type="title" idx="4294967295"/>
          </p:nvPr>
        </p:nvSpPr>
        <p:spPr>
          <a:xfrm>
            <a:off x="357188" y="571500"/>
            <a:ext cx="4686300" cy="1066800"/>
          </a:xfrm>
        </p:spPr>
        <p:txBody>
          <a:bodyPr/>
          <a:lstStyle/>
          <a:p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</a:b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</a:b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</a:b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</a:b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</a:b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3"/>
              </a:rPr>
              <a:t>…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s-ES" dirty="0" err="1" smtClean="0">
                <a:solidFill>
                  <a:srgbClr val="000099"/>
                </a:solidFill>
                <a:latin typeface="Times New Roman" pitchFamily="18" charset="0"/>
              </a:rPr>
              <a:t>Proxectos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s-ES" dirty="0" err="1" smtClean="0">
                <a:solidFill>
                  <a:srgbClr val="000099"/>
                </a:solidFill>
                <a:latin typeface="Times New Roman" pitchFamily="18" charset="0"/>
              </a:rPr>
              <a:t>Comenius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> 2: 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4"/>
              </a:rPr>
              <a:t>EFELCREN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s-ES" dirty="0" err="1" smtClean="0">
                <a:solidFill>
                  <a:srgbClr val="000099"/>
                </a:solidFill>
                <a:latin typeface="Times New Roman" pitchFamily="18" charset="0"/>
              </a:rPr>
              <a:t>Proxectos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s-ES" dirty="0" err="1" smtClean="0">
                <a:solidFill>
                  <a:srgbClr val="000099"/>
                </a:solidFill>
                <a:latin typeface="Times New Roman" pitchFamily="18" charset="0"/>
              </a:rPr>
              <a:t>lingua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> 2 : 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5"/>
              </a:rPr>
              <a:t>L’ </a:t>
            </a:r>
            <a:r>
              <a:rPr lang="es-ES" dirty="0" err="1" smtClean="0">
                <a:solidFill>
                  <a:srgbClr val="000099"/>
                </a:solidFill>
                <a:latin typeface="Times New Roman" pitchFamily="18" charset="0"/>
                <a:hlinkClick r:id="rId5"/>
              </a:rPr>
              <a:t>Europensemble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s-ES" dirty="0" err="1" smtClean="0">
                <a:solidFill>
                  <a:srgbClr val="000099"/>
                </a:solidFill>
                <a:latin typeface="Times New Roman" pitchFamily="18" charset="0"/>
              </a:rPr>
              <a:t>Proxectos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> de difusión: 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6"/>
              </a:rPr>
              <a:t>IEPTL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  <a:hlinkClick r:id="rId7"/>
              </a:rPr>
              <a:t>IPMTOOLS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s-ES" dirty="0" err="1" smtClean="0">
                <a:solidFill>
                  <a:srgbClr val="000099"/>
                </a:solidFill>
                <a:latin typeface="Times New Roman" pitchFamily="18" charset="0"/>
              </a:rPr>
              <a:t>Com,course</a:t>
            </a:r>
            <a: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es-ES" dirty="0" smtClean="0">
                <a:solidFill>
                  <a:srgbClr val="000099"/>
                </a:solidFill>
                <a:latin typeface="Times New Roman" pitchFamily="18" charset="0"/>
              </a:rPr>
            </a:br>
            <a:endParaRPr lang="es-ES" dirty="0" smtClean="0">
              <a:solidFill>
                <a:schemeClr val="accent2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97538" y="4429132"/>
            <a:ext cx="344646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5000" y="5429264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1 Título"/>
          <p:cNvSpPr>
            <a:spLocks noGrp="1"/>
          </p:cNvSpPr>
          <p:nvPr>
            <p:ph type="title" idx="4294967295"/>
          </p:nvPr>
        </p:nvSpPr>
        <p:spPr>
          <a:xfrm>
            <a:off x="0" y="1142984"/>
            <a:ext cx="4071937" cy="1066800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2"/>
                </a:solidFill>
              </a:rPr>
              <a:t>Similarities between  Devon and Galicia</a:t>
            </a:r>
            <a:endParaRPr lang="en-US" sz="3600" dirty="0" smtClean="0">
              <a:solidFill>
                <a:schemeClr val="accent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692150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Galicia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3500438"/>
            <a:ext cx="1670050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643306" y="4000504"/>
            <a:ext cx="215900" cy="188912"/>
          </a:xfrm>
          <a:prstGeom prst="ellipse">
            <a:avLst/>
          </a:prstGeom>
          <a:solidFill>
            <a:srgbClr val="00B8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gl-ES">
              <a:solidFill>
                <a:schemeClr val="bg1"/>
              </a:solidFill>
              <a:cs typeface="Lucida Sans Unicode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285750" y="714375"/>
            <a:ext cx="4929188" cy="1066800"/>
          </a:xfrm>
        </p:spPr>
        <p:txBody>
          <a:bodyPr/>
          <a:lstStyle/>
          <a:p>
            <a:r>
              <a:rPr lang="es-ES" sz="3600" dirty="0" err="1" smtClean="0">
                <a:solidFill>
                  <a:schemeClr val="accent2"/>
                </a:solidFill>
              </a:rPr>
              <a:t>Importance</a:t>
            </a:r>
            <a:r>
              <a:rPr lang="es-ES" sz="3600" dirty="0" smtClean="0">
                <a:solidFill>
                  <a:schemeClr val="accent2"/>
                </a:solidFill>
              </a:rPr>
              <a:t> of ICT</a:t>
            </a:r>
          </a:p>
        </p:txBody>
      </p:sp>
      <p:sp>
        <p:nvSpPr>
          <p:cNvPr id="22530" name="2 Marcador de contenido"/>
          <p:cNvSpPr>
            <a:spLocks noGrp="1"/>
          </p:cNvSpPr>
          <p:nvPr>
            <p:ph idx="4294967295"/>
          </p:nvPr>
        </p:nvSpPr>
        <p:spPr>
          <a:xfrm>
            <a:off x="500063" y="2071688"/>
            <a:ext cx="8229600" cy="4324350"/>
          </a:xfrm>
        </p:spPr>
        <p:txBody>
          <a:bodyPr/>
          <a:lstStyle/>
          <a:p>
            <a:pPr algn="just"/>
            <a:endParaRPr lang="es-ES" sz="2000" b="1" dirty="0" smtClean="0">
              <a:latin typeface="Arial" charset="0"/>
              <a:cs typeface="Arial" charset="0"/>
            </a:endParaRPr>
          </a:p>
          <a:p>
            <a:r>
              <a:rPr lang="es-ES" dirty="0" smtClean="0"/>
              <a:t>New </a:t>
            </a:r>
            <a:r>
              <a:rPr lang="es-ES" dirty="0" err="1" smtClean="0"/>
              <a:t>learning</a:t>
            </a:r>
            <a:r>
              <a:rPr lang="es-ES" dirty="0" smtClean="0"/>
              <a:t> </a:t>
            </a:r>
            <a:r>
              <a:rPr lang="es-ES" dirty="0" err="1" smtClean="0"/>
              <a:t>approaches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err="1" smtClean="0"/>
              <a:t>Outcomes</a:t>
            </a:r>
            <a:endParaRPr lang="es-ES" dirty="0" smtClean="0"/>
          </a:p>
          <a:p>
            <a:pPr lvl="2"/>
            <a:r>
              <a:rPr lang="es-ES" dirty="0" smtClean="0"/>
              <a:t>Catalogue of EU </a:t>
            </a:r>
            <a:r>
              <a:rPr lang="es-ES" dirty="0" err="1" smtClean="0"/>
              <a:t>Standards</a:t>
            </a:r>
            <a:r>
              <a:rPr lang="es-ES" dirty="0" smtClean="0"/>
              <a:t> of ICT </a:t>
            </a:r>
            <a:r>
              <a:rPr lang="es-ES" dirty="0" err="1" smtClean="0"/>
              <a:t>competences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Primary</a:t>
            </a:r>
            <a:r>
              <a:rPr lang="es-ES" dirty="0" smtClean="0"/>
              <a:t> and </a:t>
            </a:r>
            <a:r>
              <a:rPr lang="es-ES" dirty="0" err="1" smtClean="0"/>
              <a:t>Secondary</a:t>
            </a:r>
            <a:r>
              <a:rPr lang="es-ES" dirty="0" smtClean="0"/>
              <a:t> </a:t>
            </a:r>
            <a:r>
              <a:rPr lang="es-ES" dirty="0" err="1" smtClean="0"/>
              <a:t>Schools</a:t>
            </a:r>
            <a:r>
              <a:rPr lang="es-ES" dirty="0" smtClean="0"/>
              <a:t>.</a:t>
            </a:r>
          </a:p>
          <a:p>
            <a:pPr lvl="2"/>
            <a:r>
              <a:rPr lang="es-ES" dirty="0" err="1" smtClean="0"/>
              <a:t>Programmes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training of </a:t>
            </a:r>
            <a:r>
              <a:rPr lang="es-ES" dirty="0" err="1" smtClean="0"/>
              <a:t>schools</a:t>
            </a:r>
            <a:r>
              <a:rPr lang="es-ES" dirty="0" smtClean="0"/>
              <a:t> and </a:t>
            </a:r>
            <a:r>
              <a:rPr lang="es-ES" dirty="0" err="1" smtClean="0"/>
              <a:t>development</a:t>
            </a:r>
            <a:r>
              <a:rPr lang="es-ES" dirty="0" smtClean="0"/>
              <a:t> of </a:t>
            </a:r>
            <a:r>
              <a:rPr lang="es-ES" dirty="0" err="1" smtClean="0"/>
              <a:t>trainee</a:t>
            </a:r>
            <a:r>
              <a:rPr lang="es-ES" dirty="0" smtClean="0"/>
              <a:t> </a:t>
            </a:r>
            <a:r>
              <a:rPr lang="es-ES" dirty="0" err="1" smtClean="0"/>
              <a:t>teachers</a:t>
            </a:r>
            <a:r>
              <a:rPr lang="es-ES" dirty="0" smtClean="0"/>
              <a:t>, </a:t>
            </a:r>
            <a:r>
              <a:rPr lang="es-ES" dirty="0" err="1" smtClean="0"/>
              <a:t>teachers</a:t>
            </a:r>
            <a:r>
              <a:rPr lang="es-ES" dirty="0" smtClean="0"/>
              <a:t> and </a:t>
            </a:r>
            <a:r>
              <a:rPr lang="es-ES" dirty="0" err="1" smtClean="0"/>
              <a:t>support</a:t>
            </a:r>
            <a:r>
              <a:rPr lang="es-ES" dirty="0" smtClean="0"/>
              <a:t> </a:t>
            </a:r>
            <a:r>
              <a:rPr lang="es-ES" dirty="0" err="1" smtClean="0"/>
              <a:t>staff</a:t>
            </a:r>
            <a:r>
              <a:rPr lang="es-ES" dirty="0" smtClean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692150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214313" y="642938"/>
            <a:ext cx="4829175" cy="1066800"/>
          </a:xfrm>
        </p:spPr>
        <p:txBody>
          <a:bodyPr/>
          <a:lstStyle/>
          <a:p>
            <a:r>
              <a:rPr lang="es-ES" dirty="0" smtClean="0">
                <a:solidFill>
                  <a:schemeClr val="accent2"/>
                </a:solidFill>
              </a:rPr>
              <a:t>CLICT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692150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00034" y="2071678"/>
            <a:ext cx="5021242" cy="35131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22325" lvl="1" indent="-255588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</a:pPr>
            <a:r>
              <a:rPr lang="es-ES" sz="2800" dirty="0" smtClean="0">
                <a:latin typeface="Georgia" pitchFamily="18" charset="0"/>
              </a:rPr>
              <a:t>http://centros.edu.xunta.es/cpiocruce/comeniusregio/project.htm</a:t>
            </a:r>
            <a:endParaRPr lang="es-ES" sz="2800" dirty="0">
              <a:latin typeface="Georgia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428625" y="571500"/>
            <a:ext cx="4186238" cy="1066800"/>
          </a:xfrm>
        </p:spPr>
        <p:txBody>
          <a:bodyPr/>
          <a:lstStyle/>
          <a:p>
            <a:r>
              <a:rPr lang="es-ES" sz="2800" dirty="0" err="1" smtClean="0">
                <a:solidFill>
                  <a:schemeClr val="accent2"/>
                </a:solidFill>
              </a:rPr>
              <a:t>University</a:t>
            </a:r>
            <a:r>
              <a:rPr lang="es-ES" sz="2800" dirty="0" smtClean="0">
                <a:solidFill>
                  <a:schemeClr val="accent2"/>
                </a:solidFill>
              </a:rPr>
              <a:t> of Santiago de Compostela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692150"/>
            <a:ext cx="342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4572000" y="234950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4580" name="Rectangle 9"/>
          <p:cNvSpPr>
            <a:spLocks noChangeArrowheads="1"/>
          </p:cNvSpPr>
          <p:nvPr/>
        </p:nvSpPr>
        <p:spPr bwMode="auto">
          <a:xfrm>
            <a:off x="179388" y="2852738"/>
            <a:ext cx="457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sz="2000" dirty="0">
              <a:solidFill>
                <a:schemeClr val="accent2"/>
              </a:solidFill>
            </a:endParaRPr>
          </a:p>
        </p:txBody>
      </p:sp>
      <p:sp>
        <p:nvSpPr>
          <p:cNvPr id="24581" name="Rectangle 10"/>
          <p:cNvSpPr>
            <a:spLocks noChangeArrowheads="1"/>
          </p:cNvSpPr>
          <p:nvPr/>
        </p:nvSpPr>
        <p:spPr bwMode="auto">
          <a:xfrm>
            <a:off x="3000364" y="2143116"/>
            <a:ext cx="643097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 New projects are on it´s way</a:t>
            </a:r>
            <a:endParaRPr lang="en-GB" dirty="0" smtClean="0">
              <a:solidFill>
                <a:schemeClr val="accent2"/>
              </a:solidFill>
            </a:endParaRPr>
          </a:p>
          <a:p>
            <a:pPr lvl="2"/>
            <a:endParaRPr lang="en-GB" dirty="0" smtClean="0">
              <a:solidFill>
                <a:schemeClr val="accent2"/>
              </a:solidFill>
            </a:endParaRPr>
          </a:p>
          <a:p>
            <a:pPr lvl="2"/>
            <a:r>
              <a:rPr lang="en-GB" dirty="0" smtClean="0">
                <a:solidFill>
                  <a:schemeClr val="accent2"/>
                </a:solidFill>
              </a:rPr>
              <a:t>Both administrations are studying the way to </a:t>
            </a:r>
          </a:p>
          <a:p>
            <a:pPr lvl="1"/>
            <a:r>
              <a:rPr lang="en-GB" dirty="0" smtClean="0">
                <a:solidFill>
                  <a:schemeClr val="accent2"/>
                </a:solidFill>
              </a:rPr>
              <a:t>        </a:t>
            </a:r>
            <a:r>
              <a:rPr lang="en-GB" dirty="0" smtClean="0">
                <a:solidFill>
                  <a:schemeClr val="accent2"/>
                </a:solidFill>
              </a:rPr>
              <a:t>improve foreign </a:t>
            </a:r>
            <a:r>
              <a:rPr lang="en-GB" dirty="0" smtClean="0">
                <a:solidFill>
                  <a:schemeClr val="accent2"/>
                </a:solidFill>
              </a:rPr>
              <a:t>language teaching.</a:t>
            </a:r>
          </a:p>
          <a:p>
            <a:pPr lvl="1"/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1484313"/>
            <a:ext cx="8229600" cy="1066800"/>
          </a:xfrm>
        </p:spPr>
        <p:txBody>
          <a:bodyPr/>
          <a:lstStyle/>
          <a:p>
            <a:pPr eaLnBrk="1" hangingPunct="1"/>
            <a:r>
              <a:rPr lang="es-ES_tradnl" smtClean="0">
                <a:latin typeface="Arial" charset="0"/>
                <a:cs typeface="Arial" charset="0"/>
              </a:rPr>
              <a:t>                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989138"/>
            <a:ext cx="8229600" cy="4324350"/>
          </a:xfrm>
        </p:spPr>
        <p:txBody>
          <a:bodyPr/>
          <a:lstStyle/>
          <a:p>
            <a:pPr lvl="2" eaLnBrk="1" hangingPunct="1"/>
            <a:endParaRPr lang="es-ES_tradnl" dirty="0" smtClean="0"/>
          </a:p>
          <a:p>
            <a:pPr lvl="2" algn="ctr" eaLnBrk="1" hangingPunct="1">
              <a:buFontTx/>
              <a:buNone/>
            </a:pPr>
            <a:r>
              <a:rPr lang="es-ES_tradnl" sz="40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THANK YOU VERY MUCH</a:t>
            </a:r>
          </a:p>
          <a:p>
            <a:pPr lvl="2" algn="ctr" eaLnBrk="1" hangingPunct="1">
              <a:buFontTx/>
              <a:buNone/>
            </a:pPr>
            <a:r>
              <a:rPr lang="es-ES_tradnl" sz="40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FOR YOUR </a:t>
            </a:r>
          </a:p>
          <a:p>
            <a:pPr lvl="2" algn="ctr" eaLnBrk="1" hangingPunct="1">
              <a:buFontTx/>
              <a:buNone/>
            </a:pPr>
            <a:r>
              <a:rPr lang="es-ES_tradnl" sz="40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ATTENTION</a:t>
            </a:r>
          </a:p>
          <a:p>
            <a:pPr lvl="2" eaLnBrk="1" hangingPunct="1"/>
            <a:endParaRPr lang="es-ES_tradnl" dirty="0" smtClean="0"/>
          </a:p>
          <a:p>
            <a:pPr algn="r">
              <a:spcBef>
                <a:spcPct val="0"/>
              </a:spcBef>
              <a:buFont typeface="Georgia" pitchFamily="18" charset="0"/>
              <a:buNone/>
            </a:pPr>
            <a:r>
              <a:rPr lang="en-US" dirty="0" smtClean="0">
                <a:solidFill>
                  <a:srgbClr val="83BCC1"/>
                </a:solidFill>
                <a:latin typeface="Arial" charset="0"/>
                <a:cs typeface="Arial" charset="0"/>
              </a:rPr>
              <a:t>Mª Luz Ares </a:t>
            </a:r>
            <a:r>
              <a:rPr lang="en-US" dirty="0" err="1" smtClean="0">
                <a:solidFill>
                  <a:srgbClr val="83BCC1"/>
                </a:solidFill>
                <a:latin typeface="Arial" charset="0"/>
                <a:cs typeface="Arial" charset="0"/>
              </a:rPr>
              <a:t>Fandiño</a:t>
            </a:r>
            <a:r>
              <a:rPr lang="en-US" dirty="0" smtClean="0">
                <a:solidFill>
                  <a:srgbClr val="83BCC1"/>
                </a:solidFill>
                <a:latin typeface="Arial" charset="0"/>
                <a:cs typeface="Arial" charset="0"/>
              </a:rPr>
              <a:t>           </a:t>
            </a:r>
          </a:p>
          <a:p>
            <a:pPr algn="r">
              <a:spcBef>
                <a:spcPct val="0"/>
              </a:spcBef>
              <a:buFont typeface="Georgia" pitchFamily="18" charset="0"/>
              <a:buNone/>
            </a:pPr>
            <a:r>
              <a:rPr lang="en-US" dirty="0" smtClean="0">
                <a:solidFill>
                  <a:srgbClr val="83BCC1"/>
                </a:solidFill>
                <a:latin typeface="Arial" charset="0"/>
                <a:cs typeface="Arial" charset="0"/>
              </a:rPr>
              <a:t>Mª Blanca </a:t>
            </a:r>
            <a:r>
              <a:rPr lang="en-US" dirty="0" err="1" smtClean="0">
                <a:solidFill>
                  <a:srgbClr val="83BCC1"/>
                </a:solidFill>
                <a:latin typeface="Arial" charset="0"/>
                <a:cs typeface="Arial" charset="0"/>
              </a:rPr>
              <a:t>Fraga</a:t>
            </a:r>
            <a:r>
              <a:rPr lang="en-US" dirty="0" smtClean="0">
                <a:solidFill>
                  <a:srgbClr val="83BCC1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rgbClr val="83BCC1"/>
                </a:solidFill>
                <a:latin typeface="Arial" charset="0"/>
                <a:cs typeface="Arial" charset="0"/>
              </a:rPr>
              <a:t>Lago</a:t>
            </a:r>
            <a:endParaRPr lang="en-US" dirty="0" smtClean="0">
              <a:solidFill>
                <a:srgbClr val="83BCC1"/>
              </a:solidFill>
              <a:latin typeface="Arial" charset="0"/>
              <a:cs typeface="Arial" charset="0"/>
            </a:endParaRPr>
          </a:p>
          <a:p>
            <a:pPr algn="r">
              <a:spcBef>
                <a:spcPct val="0"/>
              </a:spcBef>
              <a:buFont typeface="Georgia" pitchFamily="18" charset="0"/>
              <a:buNone/>
            </a:pPr>
            <a:endParaRPr lang="en-US" dirty="0" smtClean="0">
              <a:solidFill>
                <a:srgbClr val="83BCC1"/>
              </a:solidFill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  <a:buFont typeface="Georgia" pitchFamily="18" charset="0"/>
              <a:buNone/>
            </a:pPr>
            <a:r>
              <a:rPr lang="en-US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programas.europeos@edu.xunta.es </a:t>
            </a:r>
          </a:p>
          <a:p>
            <a:pPr algn="ctr">
              <a:spcBef>
                <a:spcPct val="0"/>
              </a:spcBef>
              <a:buFont typeface="Georgia" pitchFamily="18" charset="0"/>
              <a:buNone/>
            </a:pPr>
            <a:r>
              <a:rPr lang="en-US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www.edu.xunta.es/web/programaseuropeos</a:t>
            </a:r>
          </a:p>
          <a:p>
            <a:pPr algn="r">
              <a:spcBef>
                <a:spcPct val="0"/>
              </a:spcBef>
              <a:buFont typeface="Georgia" pitchFamily="18" charset="0"/>
              <a:buNone/>
            </a:pPr>
            <a:endParaRPr lang="en-US" dirty="0" smtClean="0">
              <a:solidFill>
                <a:srgbClr val="83BCC1"/>
              </a:solidFill>
            </a:endParaRPr>
          </a:p>
          <a:p>
            <a:pPr algn="r">
              <a:spcBef>
                <a:spcPct val="0"/>
              </a:spcBef>
              <a:buFont typeface="Georgia" pitchFamily="18" charset="0"/>
              <a:buNone/>
            </a:pPr>
            <a:endParaRPr lang="en-US" dirty="0" smtClean="0">
              <a:solidFill>
                <a:srgbClr val="83BCC1"/>
              </a:solidFill>
            </a:endParaRPr>
          </a:p>
          <a:p>
            <a:pPr lvl="2" algn="r" eaLnBrk="1" hangingPunct="1">
              <a:buFontTx/>
              <a:buNone/>
            </a:pPr>
            <a:endParaRPr lang="es-ES_tradnl" dirty="0" smtClean="0"/>
          </a:p>
          <a:p>
            <a:pPr lvl="2" eaLnBrk="1" hangingPunct="1">
              <a:buFontTx/>
              <a:buNone/>
            </a:pPr>
            <a:endParaRPr lang="es-ES_tradnl" dirty="0" smtClean="0"/>
          </a:p>
        </p:txBody>
      </p:sp>
      <p:sp>
        <p:nvSpPr>
          <p:cNvPr id="23555" name="4 Marcador de pie de página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/>
          </a:p>
        </p:txBody>
      </p:sp>
      <p:pic>
        <p:nvPicPr>
          <p:cNvPr id="31748" name="Picture 6" descr="E:\CFR\Curso 09-10\Plan anual 09_10\XPAP\Imagenes\Logo_PA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00063"/>
            <a:ext cx="2286000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571500"/>
            <a:ext cx="3446463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0.3|0.2|0.3|0.2|0.2|0.3|0.5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4|0.2|0.1|0.3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4|0.2|0.1|0.3|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1|0.2|0.1|0.3|0.2|0.2|0.3|5.7|0.5|0.5|0.1|0.1|0.1|0.1|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4|5.4|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3|5.1|0.3|5.2|0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5|0.6|11.3|2.3|5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4|0.4|0.9|5|1.9|2"/>
</p:tagLst>
</file>

<file path=ppt/theme/theme1.xml><?xml version="1.0" encoding="utf-8"?>
<a:theme xmlns:a="http://schemas.openxmlformats.org/drawingml/2006/main" name="Urbano">
  <a:themeElements>
    <a:clrScheme name="Urbano 1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FFFFFF"/>
      </a:accent3>
      <a:accent4>
        <a:srgbClr val="000000"/>
      </a:accent4>
      <a:accent5>
        <a:srgbClr val="B3B3C4"/>
      </a:accent5>
      <a:accent6>
        <a:srgbClr val="3C7379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rbano 1">
        <a:dk1>
          <a:srgbClr val="000000"/>
        </a:dk1>
        <a:lt1>
          <a:srgbClr val="FFFFFF"/>
        </a:lt1>
        <a:dk2>
          <a:srgbClr val="424456"/>
        </a:dk2>
        <a:lt2>
          <a:srgbClr val="DEDEDE"/>
        </a:lt2>
        <a:accent1>
          <a:srgbClr val="53548A"/>
        </a:accent1>
        <a:accent2>
          <a:srgbClr val="438086"/>
        </a:accent2>
        <a:accent3>
          <a:srgbClr val="FFFFFF"/>
        </a:accent3>
        <a:accent4>
          <a:srgbClr val="000000"/>
        </a:accent4>
        <a:accent5>
          <a:srgbClr val="B3B3C4"/>
        </a:accent5>
        <a:accent6>
          <a:srgbClr val="3C7379"/>
        </a:accent6>
        <a:hlink>
          <a:srgbClr val="67AFBD"/>
        </a:hlink>
        <a:folHlink>
          <a:srgbClr val="C2A87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1563</TotalTime>
  <Words>136</Words>
  <Application>Microsoft Office PowerPoint</Application>
  <PresentationFormat>Presentación en pantalla (4:3)</PresentationFormat>
  <Paragraphs>57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Urbano</vt:lpstr>
      <vt:lpstr>  Comenius Regio   Collaborative Learning in Information and Communication Tecnologies   </vt:lpstr>
      <vt:lpstr>Diapositiva 2</vt:lpstr>
      <vt:lpstr>Diapositiva 3</vt:lpstr>
      <vt:lpstr> Galicia </vt:lpstr>
      <vt:lpstr>  </vt:lpstr>
      <vt:lpstr>  </vt:lpstr>
      <vt:lpstr>     …  Proxectos Comenius 2: EFELCREN Proxectos lingua 2 : L’ Europensemble Proxectos de difusión: IEPTL IPMTOOLS Com,course </vt:lpstr>
      <vt:lpstr>Similarities between  Devon and Galicia</vt:lpstr>
      <vt:lpstr>Importance of ICT</vt:lpstr>
      <vt:lpstr>CLICT</vt:lpstr>
      <vt:lpstr>University of Santiago de Compostela</vt:lpstr>
      <vt:lpstr>                </vt:lpstr>
    </vt:vector>
  </TitlesOfParts>
  <Company>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Estadías de estudantes en empresas  no Extranxeiro  Alumnado de Ciclos Formativos</dc:title>
  <dc:creator>equipo01</dc:creator>
  <cp:lastModifiedBy>USUARIO</cp:lastModifiedBy>
  <cp:revision>210</cp:revision>
  <dcterms:created xsi:type="dcterms:W3CDTF">2009-11-22T19:43:06Z</dcterms:created>
  <dcterms:modified xsi:type="dcterms:W3CDTF">2011-06-18T20:08:20Z</dcterms:modified>
</cp:coreProperties>
</file>